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54"/>
  </p:notesMasterIdLst>
  <p:handoutMasterIdLst>
    <p:handoutMasterId r:id="rId55"/>
  </p:handoutMasterIdLst>
  <p:sldIdLst>
    <p:sldId id="305" r:id="rId2"/>
    <p:sldId id="306" r:id="rId3"/>
    <p:sldId id="307" r:id="rId4"/>
    <p:sldId id="308" r:id="rId5"/>
    <p:sldId id="309" r:id="rId6"/>
    <p:sldId id="331" r:id="rId7"/>
    <p:sldId id="310" r:id="rId8"/>
    <p:sldId id="311" r:id="rId9"/>
    <p:sldId id="312" r:id="rId10"/>
    <p:sldId id="313" r:id="rId11"/>
    <p:sldId id="314" r:id="rId12"/>
    <p:sldId id="315" r:id="rId13"/>
    <p:sldId id="316" r:id="rId14"/>
    <p:sldId id="299" r:id="rId15"/>
    <p:sldId id="317" r:id="rId16"/>
    <p:sldId id="332" r:id="rId17"/>
    <p:sldId id="334" r:id="rId18"/>
    <p:sldId id="335" r:id="rId19"/>
    <p:sldId id="318" r:id="rId20"/>
    <p:sldId id="319" r:id="rId21"/>
    <p:sldId id="320" r:id="rId22"/>
    <p:sldId id="321" r:id="rId23"/>
    <p:sldId id="322" r:id="rId24"/>
    <p:sldId id="330" r:id="rId25"/>
    <p:sldId id="327" r:id="rId26"/>
    <p:sldId id="287" r:id="rId27"/>
    <p:sldId id="288" r:id="rId28"/>
    <p:sldId id="326" r:id="rId29"/>
    <p:sldId id="263" r:id="rId30"/>
    <p:sldId id="267" r:id="rId31"/>
    <p:sldId id="328" r:id="rId32"/>
    <p:sldId id="264" r:id="rId33"/>
    <p:sldId id="271" r:id="rId34"/>
    <p:sldId id="291" r:id="rId35"/>
    <p:sldId id="290" r:id="rId36"/>
    <p:sldId id="298" r:id="rId37"/>
    <p:sldId id="265" r:id="rId38"/>
    <p:sldId id="273" r:id="rId39"/>
    <p:sldId id="282" r:id="rId40"/>
    <p:sldId id="284" r:id="rId41"/>
    <p:sldId id="285" r:id="rId42"/>
    <p:sldId id="302" r:id="rId43"/>
    <p:sldId id="269" r:id="rId44"/>
    <p:sldId id="303" r:id="rId45"/>
    <p:sldId id="286" r:id="rId46"/>
    <p:sldId id="283" r:id="rId47"/>
    <p:sldId id="301" r:id="rId48"/>
    <p:sldId id="294" r:id="rId49"/>
    <p:sldId id="268" r:id="rId50"/>
    <p:sldId id="270" r:id="rId51"/>
    <p:sldId id="304" r:id="rId52"/>
    <p:sldId id="295" r:id="rId53"/>
  </p:sldIdLst>
  <p:sldSz cx="9144000" cy="6858000" type="screen4x3"/>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223">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Benutz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3501" autoAdjust="0"/>
  </p:normalViewPr>
  <p:slideViewPr>
    <p:cSldViewPr snapToGrid="0">
      <p:cViewPr>
        <p:scale>
          <a:sx n="75" d="100"/>
          <a:sy n="75" d="100"/>
        </p:scale>
        <p:origin x="-2670" y="-72"/>
      </p:cViewPr>
      <p:guideLst>
        <p:guide orient="horz" pos="2160"/>
        <p:guide pos="2880"/>
      </p:guideLst>
    </p:cSldViewPr>
  </p:slideViewPr>
  <p:notesTextViewPr>
    <p:cViewPr>
      <p:scale>
        <a:sx n="1" d="1"/>
        <a:sy n="1" d="1"/>
      </p:scale>
      <p:origin x="0" y="0"/>
    </p:cViewPr>
  </p:notesTextViewPr>
  <p:notesViewPr>
    <p:cSldViewPr snapToGrid="0">
      <p:cViewPr varScale="1">
        <p:scale>
          <a:sx n="79" d="100"/>
          <a:sy n="79" d="100"/>
        </p:scale>
        <p:origin x="-3942" y="-9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2"/>
            <a:ext cx="3078163" cy="511174"/>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4024313" y="2"/>
            <a:ext cx="3078162" cy="511174"/>
          </a:xfrm>
          <a:prstGeom prst="rect">
            <a:avLst/>
          </a:prstGeom>
        </p:spPr>
        <p:txBody>
          <a:bodyPr vert="horz" lIns="91440" tIns="45720" rIns="91440" bIns="45720" rtlCol="0"/>
          <a:lstStyle>
            <a:lvl1pPr algn="r">
              <a:defRPr sz="1200"/>
            </a:lvl1pPr>
          </a:lstStyle>
          <a:p>
            <a:fld id="{A5B1D84A-6D23-4C4C-9BC8-51EFC1B242E1}" type="datetimeFigureOut">
              <a:rPr lang="de-DE" smtClean="0"/>
              <a:t>12.05.2018</a:t>
            </a:fld>
            <a:endParaRPr lang="de-DE" dirty="0"/>
          </a:p>
        </p:txBody>
      </p:sp>
      <p:sp>
        <p:nvSpPr>
          <p:cNvPr id="4" name="Fußzeilenplatzhalter 3"/>
          <p:cNvSpPr>
            <a:spLocks noGrp="1"/>
          </p:cNvSpPr>
          <p:nvPr>
            <p:ph type="ftr" sz="quarter" idx="2"/>
          </p:nvPr>
        </p:nvSpPr>
        <p:spPr>
          <a:xfrm>
            <a:off x="1" y="9721852"/>
            <a:ext cx="3078163" cy="511174"/>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4024313" y="9721852"/>
            <a:ext cx="3078162" cy="511174"/>
          </a:xfrm>
          <a:prstGeom prst="rect">
            <a:avLst/>
          </a:prstGeom>
        </p:spPr>
        <p:txBody>
          <a:bodyPr vert="horz" lIns="91440" tIns="45720" rIns="91440" bIns="45720" rtlCol="0" anchor="b"/>
          <a:lstStyle>
            <a:lvl1pPr algn="r">
              <a:defRPr sz="1200"/>
            </a:lvl1pPr>
          </a:lstStyle>
          <a:p>
            <a:fld id="{F78C4316-1241-40B0-93E1-79681B7944B0}" type="slidenum">
              <a:rPr lang="de-DE" smtClean="0"/>
              <a:t>‹Nr.›</a:t>
            </a:fld>
            <a:endParaRPr lang="de-DE" dirty="0"/>
          </a:p>
        </p:txBody>
      </p:sp>
    </p:spTree>
    <p:extLst>
      <p:ext uri="{BB962C8B-B14F-4D97-AF65-F5344CB8AC3E}">
        <p14:creationId xmlns:p14="http://schemas.microsoft.com/office/powerpoint/2010/main" val="2918251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endParaRPr lang="de-DE" dirty="0"/>
          </a:p>
        </p:txBody>
      </p:sp>
      <p:sp>
        <p:nvSpPr>
          <p:cNvPr id="3" name="Datumsplatzhalter 2"/>
          <p:cNvSpPr>
            <a:spLocks noGrp="1"/>
          </p:cNvSpPr>
          <p:nvPr>
            <p:ph type="dt" idx="1"/>
          </p:nvPr>
        </p:nvSpPr>
        <p:spPr>
          <a:xfrm>
            <a:off x="4023993" y="1"/>
            <a:ext cx="3078427" cy="513508"/>
          </a:xfrm>
          <a:prstGeom prst="rect">
            <a:avLst/>
          </a:prstGeom>
        </p:spPr>
        <p:txBody>
          <a:bodyPr vert="horz" lIns="99075" tIns="49538" rIns="99075" bIns="49538" rtlCol="0"/>
          <a:lstStyle>
            <a:lvl1pPr algn="r">
              <a:defRPr sz="1300"/>
            </a:lvl1pPr>
          </a:lstStyle>
          <a:p>
            <a:fld id="{21C314E2-D2F1-4D58-AAAC-89A10D4273C9}" type="datetimeFigureOut">
              <a:rPr lang="de-DE" smtClean="0"/>
              <a:t>12.05.2018</a:t>
            </a:fld>
            <a:endParaRPr lang="de-DE" dirty="0"/>
          </a:p>
        </p:txBody>
      </p:sp>
      <p:sp>
        <p:nvSpPr>
          <p:cNvPr id="4" name="Folienbildplatzhalter 3"/>
          <p:cNvSpPr>
            <a:spLocks noGrp="1" noRot="1" noChangeAspect="1"/>
          </p:cNvSpPr>
          <p:nvPr>
            <p:ph type="sldImg" idx="2"/>
          </p:nvPr>
        </p:nvSpPr>
        <p:spPr>
          <a:xfrm>
            <a:off x="719950" y="390435"/>
            <a:ext cx="4766450" cy="3576891"/>
          </a:xfrm>
          <a:prstGeom prst="rect">
            <a:avLst/>
          </a:prstGeom>
          <a:noFill/>
          <a:ln w="12700">
            <a:solidFill>
              <a:prstClr val="black"/>
            </a:solidFill>
          </a:ln>
        </p:spPr>
        <p:txBody>
          <a:bodyPr vert="horz" lIns="99075" tIns="49538" rIns="99075" bIns="49538" rtlCol="0" anchor="ctr"/>
          <a:lstStyle/>
          <a:p>
            <a:endParaRPr lang="de-DE" dirty="0"/>
          </a:p>
        </p:txBody>
      </p:sp>
      <p:sp>
        <p:nvSpPr>
          <p:cNvPr id="5" name="Notizenplatzhalter 4"/>
          <p:cNvSpPr>
            <a:spLocks noGrp="1"/>
          </p:cNvSpPr>
          <p:nvPr>
            <p:ph type="body" sz="quarter" idx="3"/>
          </p:nvPr>
        </p:nvSpPr>
        <p:spPr>
          <a:xfrm>
            <a:off x="710407" y="3970421"/>
            <a:ext cx="5683250" cy="5642811"/>
          </a:xfrm>
          <a:prstGeom prst="rect">
            <a:avLst/>
          </a:prstGeom>
        </p:spPr>
        <p:txBody>
          <a:bodyPr vert="horz" lIns="99075" tIns="49538" rIns="99075" bIns="49538"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1" y="9721108"/>
            <a:ext cx="3078427" cy="513507"/>
          </a:xfrm>
          <a:prstGeom prst="rect">
            <a:avLst/>
          </a:prstGeom>
        </p:spPr>
        <p:txBody>
          <a:bodyPr vert="horz" lIns="99075" tIns="49538" rIns="99075" bIns="49538" rtlCol="0" anchor="b"/>
          <a:lstStyle>
            <a:lvl1pPr algn="l">
              <a:defRPr sz="1300"/>
            </a:lvl1pPr>
          </a:lstStyle>
          <a:p>
            <a:endParaRPr lang="de-DE" dirty="0"/>
          </a:p>
        </p:txBody>
      </p:sp>
      <p:sp>
        <p:nvSpPr>
          <p:cNvPr id="7" name="Foliennummernplatzhalter 6"/>
          <p:cNvSpPr>
            <a:spLocks noGrp="1"/>
          </p:cNvSpPr>
          <p:nvPr>
            <p:ph type="sldNum" sz="quarter" idx="5"/>
          </p:nvPr>
        </p:nvSpPr>
        <p:spPr>
          <a:xfrm>
            <a:off x="4023993" y="9721108"/>
            <a:ext cx="3078427" cy="513507"/>
          </a:xfrm>
          <a:prstGeom prst="rect">
            <a:avLst/>
          </a:prstGeom>
        </p:spPr>
        <p:txBody>
          <a:bodyPr vert="horz" lIns="99075" tIns="49538" rIns="99075" bIns="49538" rtlCol="0" anchor="b"/>
          <a:lstStyle>
            <a:lvl1pPr algn="r">
              <a:defRPr sz="1300"/>
            </a:lvl1pPr>
          </a:lstStyle>
          <a:p>
            <a:fld id="{3A657B88-89D3-4E66-810D-F656115572C9}" type="slidenum">
              <a:rPr lang="de-DE" smtClean="0"/>
              <a:t>‹Nr.›</a:t>
            </a:fld>
            <a:endParaRPr lang="de-DE" dirty="0"/>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wikipedia.org/w/index.php?title=Thermografie&amp;oldid=176447684"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de.wikipedia.org/wiki/Wiensches_Verschiebungsgesetz" TargetMode="External"/><Relationship Id="rId4" Type="http://schemas.openxmlformats.org/officeDocument/2006/relationships/hyperlink" Target="https://de.wikipedia.org/wiki/Absoluter_Nullpunk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a:t>
            </a:fld>
            <a:endParaRPr lang="de-DE" dirty="0"/>
          </a:p>
        </p:txBody>
      </p:sp>
    </p:spTree>
    <p:extLst>
      <p:ext uri="{BB962C8B-B14F-4D97-AF65-F5344CB8AC3E}">
        <p14:creationId xmlns:p14="http://schemas.microsoft.com/office/powerpoint/2010/main" val="2784232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dirty="0"/>
          </a:p>
        </p:txBody>
      </p:sp>
    </p:spTree>
    <p:extLst>
      <p:ext uri="{BB962C8B-B14F-4D97-AF65-F5344CB8AC3E}">
        <p14:creationId xmlns:p14="http://schemas.microsoft.com/office/powerpoint/2010/main" val="412916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11</a:t>
            </a:fld>
            <a:endParaRPr lang="de-DE" dirty="0"/>
          </a:p>
        </p:txBody>
      </p:sp>
    </p:spTree>
    <p:extLst>
      <p:ext uri="{BB962C8B-B14F-4D97-AF65-F5344CB8AC3E}">
        <p14:creationId xmlns:p14="http://schemas.microsoft.com/office/powerpoint/2010/main" val="280923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dirty="0"/>
          </a:p>
        </p:txBody>
      </p:sp>
    </p:spTree>
    <p:extLst>
      <p:ext uri="{BB962C8B-B14F-4D97-AF65-F5344CB8AC3E}">
        <p14:creationId xmlns:p14="http://schemas.microsoft.com/office/powerpoint/2010/main" val="3473503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300" dirty="0"/>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300" dirty="0"/>
          </a:p>
          <a:p>
            <a:r>
              <a:rPr lang="de-DE" b="1" dirty="0"/>
              <a:t>Wirkungsweise</a:t>
            </a:r>
            <a:r>
              <a:rPr lang="de-DE" dirty="0"/>
              <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300" dirty="0"/>
              <a:t> </a:t>
            </a:r>
          </a:p>
          <a:p>
            <a:endParaRPr lang="de-DE" sz="1300" dirty="0"/>
          </a:p>
          <a:p>
            <a:pPr defTabSz="990752">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13</a:t>
            </a:fld>
            <a:endParaRPr lang="de-DE" dirty="0"/>
          </a:p>
        </p:txBody>
      </p:sp>
    </p:spTree>
    <p:extLst>
      <p:ext uri="{BB962C8B-B14F-4D97-AF65-F5344CB8AC3E}">
        <p14:creationId xmlns:p14="http://schemas.microsoft.com/office/powerpoint/2010/main" val="468859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Eindrucksvolles Video zum Vergleich mit IR-Sperrfilter und ohne</a:t>
            </a:r>
          </a:p>
        </p:txBody>
      </p:sp>
      <p:sp>
        <p:nvSpPr>
          <p:cNvPr id="4" name="Foliennummernplatzhalter 3"/>
          <p:cNvSpPr>
            <a:spLocks noGrp="1"/>
          </p:cNvSpPr>
          <p:nvPr>
            <p:ph type="sldNum" sz="quarter" idx="10"/>
          </p:nvPr>
        </p:nvSpPr>
        <p:spPr/>
        <p:txBody>
          <a:bodyPr/>
          <a:lstStyle/>
          <a:p>
            <a:fld id="{3A657B88-89D3-4E66-810D-F656115572C9}" type="slidenum">
              <a:rPr lang="de-DE" smtClean="0"/>
              <a:t>14</a:t>
            </a:fld>
            <a:endParaRPr lang="de-DE" dirty="0"/>
          </a:p>
        </p:txBody>
      </p:sp>
    </p:spTree>
    <p:extLst>
      <p:ext uri="{BB962C8B-B14F-4D97-AF65-F5344CB8AC3E}">
        <p14:creationId xmlns:p14="http://schemas.microsoft.com/office/powerpoint/2010/main" val="3974201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Wie lese ich diese Transmissionskurve?</a:t>
            </a:r>
            <a:br>
              <a:rPr lang="de-DE" dirty="0"/>
            </a:br>
            <a:r>
              <a:rPr lang="de-DE" dirty="0"/>
              <a:t/>
            </a: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(Hg)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dirty="0"/>
          </a:p>
        </p:txBody>
      </p:sp>
    </p:spTree>
    <p:extLst>
      <p:ext uri="{BB962C8B-B14F-4D97-AF65-F5344CB8AC3E}">
        <p14:creationId xmlns:p14="http://schemas.microsoft.com/office/powerpoint/2010/main" val="2300001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16</a:t>
            </a:fld>
            <a:endParaRPr lang="de-DE" dirty="0"/>
          </a:p>
        </p:txBody>
      </p:sp>
    </p:spTree>
    <p:extLst>
      <p:ext uri="{BB962C8B-B14F-4D97-AF65-F5344CB8AC3E}">
        <p14:creationId xmlns:p14="http://schemas.microsoft.com/office/powerpoint/2010/main" val="2764059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Wie entsteht Wärmestrahlung? </a:t>
            </a:r>
            <a:r>
              <a:rPr lang="de-DE" b="0" dirty="0"/>
              <a:t>(kopiert aus </a:t>
            </a:r>
            <a:r>
              <a:rPr lang="de-DE" dirty="0"/>
              <a:t>Seite „Thermografie“. In: Wikipedia, Die freie Enzyklopädie. Bearbeitungsstand: 13. April 2018, 09:21 UTC. URL: </a:t>
            </a:r>
            <a:r>
              <a:rPr lang="de-DE" dirty="0">
                <a:hlinkClick r:id="rId3"/>
              </a:rPr>
              <a:t>https://de.wikipedia.org/w/index.php?title=Thermografie&amp;oldid=176447684</a:t>
            </a:r>
            <a:r>
              <a:rPr lang="de-DE" dirty="0"/>
              <a:t> (Abgerufen: 12. Mai 2018, 15:36 UTC) )</a:t>
            </a:r>
            <a:endParaRPr lang="de-DE"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p>
            <a:r>
              <a:rPr lang="de-DE" dirty="0"/>
              <a:t>Jeder Körper mit einer Temperatur oberhalb des </a:t>
            </a:r>
            <a:r>
              <a:rPr lang="de-DE" dirty="0">
                <a:hlinkClick r:id="rId4" tooltip="Absoluter Nullpunkt"/>
              </a:rPr>
              <a:t>absoluten Nullpunktes</a:t>
            </a:r>
            <a:r>
              <a:rPr lang="de-DE" dirty="0"/>
              <a:t> sendet Wärmestrahlung aus. (siehe Diagramm) </a:t>
            </a:r>
          </a:p>
          <a:p>
            <a:r>
              <a:rPr lang="de-DE" dirty="0"/>
              <a:t>Mit steigender Temperatur verschiebt sich das ausgesandte Spektrum zu kürzeren Wellenlängen (</a:t>
            </a:r>
            <a:r>
              <a:rPr lang="de-DE" dirty="0">
                <a:hlinkClick r:id="rId5" tooltip="Wiensches Verschiebungsgesetz"/>
              </a:rPr>
              <a:t>Wiensches Verschiebungsgesetz</a:t>
            </a:r>
            <a:r>
              <a:rPr lang="de-DE" dirty="0"/>
              <a:t>).</a:t>
            </a:r>
          </a:p>
          <a:p>
            <a:endParaRPr lang="de-DE" dirty="0"/>
          </a:p>
          <a:p>
            <a:r>
              <a:rPr lang="de-DE" dirty="0"/>
              <a:t>Die Thermographie wird bevorzugt im infraroten Bereich eingesetzt, also bei </a:t>
            </a:r>
            <a:r>
              <a:rPr lang="de-DE" b="1" dirty="0"/>
              <a:t>Objekttemperaturen um 300 K, </a:t>
            </a:r>
            <a:r>
              <a:rPr lang="de-DE" dirty="0"/>
              <a:t>die im Bereich der gewöhnlichen Umgebungstemperaturen um </a:t>
            </a:r>
            <a:r>
              <a:rPr lang="de-DE" b="1" dirty="0"/>
              <a:t>20 °C</a:t>
            </a:r>
            <a:r>
              <a:rPr lang="de-DE" dirty="0"/>
              <a:t> liegen.  (rot markiert)</a:t>
            </a:r>
          </a:p>
          <a:p>
            <a:r>
              <a:rPr lang="de-DE" dirty="0"/>
              <a:t>	vgl. Sonne (gelb markiert – Maximum fast genau in dem Bereich, in dem unsere Augen sehen können – Biologie ist was tolles^^)</a:t>
            </a:r>
          </a:p>
          <a:p>
            <a:endParaRPr lang="de-DE" dirty="0"/>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17</a:t>
            </a:fld>
            <a:endParaRPr lang="de-DE" dirty="0"/>
          </a:p>
        </p:txBody>
      </p:sp>
    </p:spTree>
    <p:extLst>
      <p:ext uri="{BB962C8B-B14F-4D97-AF65-F5344CB8AC3E}">
        <p14:creationId xmlns:p14="http://schemas.microsoft.com/office/powerpoint/2010/main" val="1738222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t>Blau markiert ist der Bereich, in dem die NoIR Camera „besser“ sieht als eine Kamera mit IR-Sperrfilter (700nm bis 1000nm = 1µm)</a:t>
            </a:r>
          </a:p>
          <a:p>
            <a:r>
              <a:rPr lang="de-DE" dirty="0"/>
              <a:t>(vgl https://www.stemmer-imaging.de/de/grundlagen/spektrale-empfindlichkeit/, 12.05.18)</a:t>
            </a:r>
          </a:p>
          <a:p>
            <a:endParaRPr lang="de-DE" dirty="0"/>
          </a:p>
          <a:p>
            <a:r>
              <a:rPr lang="de-DE" dirty="0"/>
              <a:t>Das heißt ein Objekt mit der Oberflächentemperatur von 3000K hätte seine maximale Strahlungsdichte im nicht gefilterten Bereich, wäre aber auch im sichtbaren Bereich gut erkennbar.</a:t>
            </a:r>
          </a:p>
          <a:p>
            <a:r>
              <a:rPr lang="de-DE" dirty="0"/>
              <a:t>Bei einem Objekt mit 1000K (~700°C) Oberflächentemperatur wäre ggf. ein stärkeres Leuchten zu erkennen. </a:t>
            </a:r>
          </a:p>
          <a:p>
            <a:endParaRPr lang="de-DE" dirty="0"/>
          </a:p>
          <a:p>
            <a:r>
              <a:rPr lang="de-DE" dirty="0"/>
              <a:t>Um eine </a:t>
            </a:r>
            <a:r>
              <a:rPr lang="de-DE" b="1" dirty="0"/>
              <a:t>Thermographie bei normalen Umgebungstemperaturen </a:t>
            </a:r>
            <a:r>
              <a:rPr lang="de-DE" dirty="0"/>
              <a:t>durchzuführen muss ein </a:t>
            </a:r>
            <a:r>
              <a:rPr lang="de-DE" b="1" dirty="0"/>
              <a:t>spezieller Sensor </a:t>
            </a:r>
            <a:r>
              <a:rPr lang="de-DE" dirty="0"/>
              <a:t>(z.B. </a:t>
            </a:r>
            <a:r>
              <a:rPr lang="de-DE" sz="1100" dirty="0">
                <a:effectLst/>
              </a:rPr>
              <a:t>AMG8833 IR Thermal Camera Breakout für den Raspi) verwendet werden.</a:t>
            </a:r>
          </a:p>
          <a:p>
            <a:r>
              <a:rPr lang="de-DE" sz="1100" dirty="0">
                <a:effectLst/>
              </a:rPr>
              <a:t>(Anleitung: https://www.element14.com/community/community/raspberry-pi/blog/2018/01/06/smartipi-noir-thermal-camera, 12.05.18)</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18</a:t>
            </a:fld>
            <a:endParaRPr lang="de-DE" dirty="0"/>
          </a:p>
        </p:txBody>
      </p:sp>
    </p:spTree>
    <p:extLst>
      <p:ext uri="{BB962C8B-B14F-4D97-AF65-F5344CB8AC3E}">
        <p14:creationId xmlns:p14="http://schemas.microsoft.com/office/powerpoint/2010/main" val="2800650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19</a:t>
            </a:fld>
            <a:endParaRPr lang="de-DE" dirty="0"/>
          </a:p>
        </p:txBody>
      </p:sp>
    </p:spTree>
    <p:extLst>
      <p:ext uri="{BB962C8B-B14F-4D97-AF65-F5344CB8AC3E}">
        <p14:creationId xmlns:p14="http://schemas.microsoft.com/office/powerpoint/2010/main" val="135087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a:t>
            </a:fld>
            <a:endParaRPr lang="de-DE" dirty="0"/>
          </a:p>
        </p:txBody>
      </p:sp>
    </p:spTree>
    <p:extLst>
      <p:ext uri="{BB962C8B-B14F-4D97-AF65-F5344CB8AC3E}">
        <p14:creationId xmlns:p14="http://schemas.microsoft.com/office/powerpoint/2010/main" val="1484487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pi PW: raspberry</a:t>
            </a:r>
          </a:p>
          <a:p>
            <a:endParaRPr lang="de-DE" dirty="0"/>
          </a:p>
          <a:p>
            <a:r>
              <a:rPr lang="de-DE" dirty="0"/>
              <a:t>Kamera-Treiber aktivieren (/dev/video0 erstellen)	(https://www.datenreise.de/raspberry-pi-ueberwachungskamera-livestream/, 20.04.18)</a:t>
            </a:r>
          </a:p>
          <a:p>
            <a:r>
              <a:rPr lang="de-DE" dirty="0"/>
              <a:t>	sudo modprobe v4l2_common</a:t>
            </a:r>
          </a:p>
          <a:p>
            <a:r>
              <a:rPr lang="de-DE" dirty="0"/>
              <a:t>	sudo modprobe bcm2835-v4l2</a:t>
            </a:r>
          </a:p>
          <a:p>
            <a:r>
              <a:rPr lang="de-DE" dirty="0"/>
              <a:t>	echo "v4l2_common" | sudo tee -a /etc/modules</a:t>
            </a:r>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sudo apt-get update</a:t>
            </a:r>
          </a:p>
          <a:p>
            <a:r>
              <a:rPr lang="de-DE" dirty="0"/>
              <a:t>	sudo apt-get install motion</a:t>
            </a:r>
          </a:p>
          <a:p>
            <a:r>
              <a:rPr lang="de-DE" dirty="0"/>
              <a:t>	cd /etc/motion/</a:t>
            </a:r>
          </a:p>
          <a:p>
            <a:r>
              <a:rPr lang="de-DE" dirty="0"/>
              <a:t>	sudo nano motion.conf</a:t>
            </a:r>
          </a:p>
          <a:p>
            <a:r>
              <a:rPr lang="de-DE" dirty="0"/>
              <a:t>		</a:t>
            </a:r>
            <a:r>
              <a:rPr lang="de-DE" b="1" dirty="0"/>
              <a:t>daemon</a:t>
            </a:r>
            <a:r>
              <a:rPr lang="de-DE" dirty="0"/>
              <a:t> – von off auf on</a:t>
            </a:r>
          </a:p>
          <a:p>
            <a:r>
              <a:rPr lang="de-DE" dirty="0"/>
              <a:t>		Ganz unten: </a:t>
            </a:r>
          </a:p>
          <a:p>
            <a:r>
              <a:rPr lang="de-DE" dirty="0"/>
              <a:t>		</a:t>
            </a:r>
            <a:r>
              <a:rPr lang="de-DE" b="1" dirty="0">
                <a:effectLst/>
              </a:rPr>
              <a:t>stream_localhost</a:t>
            </a:r>
            <a:r>
              <a:rPr lang="de-DE" dirty="0">
                <a:effectLst/>
              </a:rPr>
              <a:t> – von on auf off setzen</a:t>
            </a:r>
            <a:endParaRPr lang="de-DE" dirty="0"/>
          </a:p>
          <a:p>
            <a:r>
              <a:rPr lang="de-DE" dirty="0"/>
              <a:t>	sudo motion start</a:t>
            </a:r>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20</a:t>
            </a:fld>
            <a:endParaRPr lang="de-DE" dirty="0"/>
          </a:p>
        </p:txBody>
      </p:sp>
    </p:spTree>
    <p:extLst>
      <p:ext uri="{BB962C8B-B14F-4D97-AF65-F5344CB8AC3E}">
        <p14:creationId xmlns:p14="http://schemas.microsoft.com/office/powerpoint/2010/main" val="1747869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dirty="0"/>
          </a:p>
        </p:txBody>
      </p:sp>
    </p:spTree>
    <p:extLst>
      <p:ext uri="{BB962C8B-B14F-4D97-AF65-F5344CB8AC3E}">
        <p14:creationId xmlns:p14="http://schemas.microsoft.com/office/powerpoint/2010/main" val="878966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dirty="0"/>
          </a:p>
        </p:txBody>
      </p:sp>
    </p:spTree>
    <p:extLst>
      <p:ext uri="{BB962C8B-B14F-4D97-AF65-F5344CB8AC3E}">
        <p14:creationId xmlns:p14="http://schemas.microsoft.com/office/powerpoint/2010/main" val="22686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dirty="0"/>
          </a:p>
        </p:txBody>
      </p:sp>
    </p:spTree>
    <p:extLst>
      <p:ext uri="{BB962C8B-B14F-4D97-AF65-F5344CB8AC3E}">
        <p14:creationId xmlns:p14="http://schemas.microsoft.com/office/powerpoint/2010/main" val="3675454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24</a:t>
            </a:fld>
            <a:endParaRPr lang="de-DE" dirty="0"/>
          </a:p>
        </p:txBody>
      </p:sp>
    </p:spTree>
    <p:extLst>
      <p:ext uri="{BB962C8B-B14F-4D97-AF65-F5344CB8AC3E}">
        <p14:creationId xmlns:p14="http://schemas.microsoft.com/office/powerpoint/2010/main" val="52557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25</a:t>
            </a:fld>
            <a:endParaRPr lang="de-DE" dirty="0"/>
          </a:p>
        </p:txBody>
      </p:sp>
    </p:spTree>
    <p:extLst>
      <p:ext uri="{BB962C8B-B14F-4D97-AF65-F5344CB8AC3E}">
        <p14:creationId xmlns:p14="http://schemas.microsoft.com/office/powerpoint/2010/main" val="2638375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Raspi über die gewählte IP-Adresse erreichbar.</a:t>
            </a:r>
          </a:p>
          <a:p>
            <a:endParaRPr lang="de-DE" dirty="0"/>
          </a:p>
          <a:p>
            <a:r>
              <a:rPr lang="de-DE" dirty="0"/>
              <a:t>Dateien im Github-Repo</a:t>
            </a:r>
          </a:p>
        </p:txBody>
      </p:sp>
      <p:sp>
        <p:nvSpPr>
          <p:cNvPr id="4" name="Foliennummernplatzhalter 3"/>
          <p:cNvSpPr>
            <a:spLocks noGrp="1"/>
          </p:cNvSpPr>
          <p:nvPr>
            <p:ph type="sldNum" sz="quarter" idx="10"/>
          </p:nvPr>
        </p:nvSpPr>
        <p:spPr/>
        <p:txBody>
          <a:bodyPr/>
          <a:lstStyle/>
          <a:p>
            <a:fld id="{3A657B88-89D3-4E66-810D-F656115572C9}" type="slidenum">
              <a:rPr lang="de-DE" smtClean="0"/>
              <a:t>26</a:t>
            </a:fld>
            <a:endParaRPr lang="de-DE" dirty="0"/>
          </a:p>
        </p:txBody>
      </p:sp>
    </p:spTree>
    <p:extLst>
      <p:ext uri="{BB962C8B-B14F-4D97-AF65-F5344CB8AC3E}">
        <p14:creationId xmlns:p14="http://schemas.microsoft.com/office/powerpoint/2010/main" val="828823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Wenn man regelmäßig die Netzwerke und damit die IP-Bereiche wechselt, ist eine feste IP-Adresse nicht immer möglich.</a:t>
            </a:r>
          </a:p>
          <a:p>
            <a:r>
              <a:rPr lang="de-DE" dirty="0"/>
              <a:t>Daher muss die IP-Adress-Vergabe über DHCP laufen. Damit man trotzdem in der Lage ist, seinen Raspi zu erreichen, kann dieser CRON-Job hilfreich sein</a:t>
            </a:r>
          </a:p>
          <a:p>
            <a:r>
              <a:rPr lang="de-DE" dirty="0"/>
              <a:t>Er sendet die lokale IP-Adresse an den FreeDNS-Service von Afraid.org, sodass der zuvor festgelegte Name auf die neue IP-Adresse gemappt wird.</a:t>
            </a:r>
          </a:p>
          <a:p>
            <a:endParaRPr lang="de-DE" dirty="0"/>
          </a:p>
          <a:p>
            <a:r>
              <a:rPr lang="de-DE" dirty="0"/>
              <a:t>Wir haben das mit dem o.g. Aufruf und unserer Adresse </a:t>
            </a:r>
            <a:r>
              <a:rPr lang="de-DE" sz="1300" dirty="0"/>
              <a:t>nachtsicht.mooo.com getestet.</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27</a:t>
            </a:fld>
            <a:endParaRPr lang="de-DE" dirty="0"/>
          </a:p>
        </p:txBody>
      </p:sp>
    </p:spTree>
    <p:extLst>
      <p:ext uri="{BB962C8B-B14F-4D97-AF65-F5344CB8AC3E}">
        <p14:creationId xmlns:p14="http://schemas.microsoft.com/office/powerpoint/2010/main" val="1888964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28</a:t>
            </a:fld>
            <a:endParaRPr lang="de-DE" dirty="0"/>
          </a:p>
        </p:txBody>
      </p:sp>
    </p:spTree>
    <p:extLst>
      <p:ext uri="{BB962C8B-B14F-4D97-AF65-F5344CB8AC3E}">
        <p14:creationId xmlns:p14="http://schemas.microsoft.com/office/powerpoint/2010/main" val="81657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29</a:t>
            </a:fld>
            <a:endParaRPr lang="de-DE" dirty="0"/>
          </a:p>
        </p:txBody>
      </p:sp>
    </p:spTree>
    <p:extLst>
      <p:ext uri="{BB962C8B-B14F-4D97-AF65-F5344CB8AC3E}">
        <p14:creationId xmlns:p14="http://schemas.microsoft.com/office/powerpoint/2010/main" val="31146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a:t>
            </a:fld>
            <a:endParaRPr lang="de-DE" dirty="0"/>
          </a:p>
        </p:txBody>
      </p:sp>
    </p:spTree>
    <p:extLst>
      <p:ext uri="{BB962C8B-B14F-4D97-AF65-F5344CB8AC3E}">
        <p14:creationId xmlns:p14="http://schemas.microsoft.com/office/powerpoint/2010/main" val="2334025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dirty="0"/>
          </a:p>
        </p:txBody>
      </p:sp>
    </p:spTree>
    <p:extLst>
      <p:ext uri="{BB962C8B-B14F-4D97-AF65-F5344CB8AC3E}">
        <p14:creationId xmlns:p14="http://schemas.microsoft.com/office/powerpoint/2010/main" val="1582242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31</a:t>
            </a:fld>
            <a:endParaRPr lang="de-DE" dirty="0"/>
          </a:p>
        </p:txBody>
      </p:sp>
    </p:spTree>
    <p:extLst>
      <p:ext uri="{BB962C8B-B14F-4D97-AF65-F5344CB8AC3E}">
        <p14:creationId xmlns:p14="http://schemas.microsoft.com/office/powerpoint/2010/main" val="1862605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dirty="0"/>
          </a:p>
        </p:txBody>
      </p:sp>
    </p:spTree>
    <p:extLst>
      <p:ext uri="{BB962C8B-B14F-4D97-AF65-F5344CB8AC3E}">
        <p14:creationId xmlns:p14="http://schemas.microsoft.com/office/powerpoint/2010/main" val="1834970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33</a:t>
            </a:fld>
            <a:endParaRPr lang="de-DE" dirty="0"/>
          </a:p>
        </p:txBody>
      </p:sp>
    </p:spTree>
    <p:extLst>
      <p:ext uri="{BB962C8B-B14F-4D97-AF65-F5344CB8AC3E}">
        <p14:creationId xmlns:p14="http://schemas.microsoft.com/office/powerpoint/2010/main" val="3132745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85766" indent="-185766">
              <a:buFont typeface="Wingdings" panose="05000000000000000000" pitchFamily="2" charset="2"/>
              <a:buChar char="à"/>
            </a:pPr>
            <a:r>
              <a:rPr lang="de-DE" b="0" dirty="0">
                <a:sym typeface="Wingdings" panose="05000000000000000000" pitchFamily="2" charset="2"/>
              </a:rPr>
              <a:t>2 LEDs bei 3,3V</a:t>
            </a:r>
          </a:p>
          <a:p>
            <a:pPr marL="185766" indent="-185766">
              <a:buFont typeface="Wingdings" panose="05000000000000000000" pitchFamily="2" charset="2"/>
              <a:buChar char="à"/>
            </a:pPr>
            <a:endParaRPr lang="de-DE" b="0" dirty="0">
              <a:sym typeface="Wingdings" panose="05000000000000000000" pitchFamily="2" charset="2"/>
            </a:endParaRPr>
          </a:p>
          <a:p>
            <a:r>
              <a:rPr lang="de-DE" b="0" dirty="0"/>
              <a:t>Sollten für optimalen Kontakt gelötet werden.</a:t>
            </a:r>
          </a:p>
          <a:p>
            <a:endParaRPr lang="de-DE" b="0" dirty="0"/>
          </a:p>
          <a:p>
            <a:r>
              <a:rPr lang="de-DE" b="1" dirty="0"/>
              <a:t>Verwendete LEDs: </a:t>
            </a:r>
            <a:endParaRPr lang="da-DK" b="1" dirty="0"/>
          </a:p>
          <a:p>
            <a:r>
              <a:rPr lang="da-DK" b="0" dirty="0"/>
              <a:t>10er Set für 1,99€</a:t>
            </a:r>
          </a:p>
          <a:p>
            <a:r>
              <a:rPr lang="da-DK" b="0" dirty="0"/>
              <a:t>LED-Sortiment 870 nm, 925 nm 5 mm radial bedrahtet Kemo S081</a:t>
            </a:r>
          </a:p>
          <a:p>
            <a:r>
              <a:rPr lang="da-DK" b="0" dirty="0"/>
              <a:t>https://www.conrad.de/de/led-sortiment-870-nm-925-nm-5-mm-radial-bedrahtet-kemo-s081-183338.html</a:t>
            </a:r>
          </a:p>
          <a:p>
            <a:endParaRPr lang="da-DK" b="0" dirty="0"/>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dirty="0"/>
          </a:p>
        </p:txBody>
      </p:sp>
    </p:spTree>
    <p:extLst>
      <p:ext uri="{BB962C8B-B14F-4D97-AF65-F5344CB8AC3E}">
        <p14:creationId xmlns:p14="http://schemas.microsoft.com/office/powerpoint/2010/main" val="2159504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dirty="0"/>
          </a:p>
        </p:txBody>
      </p:sp>
    </p:spTree>
    <p:extLst>
      <p:ext uri="{BB962C8B-B14F-4D97-AF65-F5344CB8AC3E}">
        <p14:creationId xmlns:p14="http://schemas.microsoft.com/office/powerpoint/2010/main" val="3163801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defTabSz="990752">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36</a:t>
            </a:fld>
            <a:endParaRPr lang="de-DE" dirty="0"/>
          </a:p>
        </p:txBody>
      </p:sp>
    </p:spTree>
    <p:extLst>
      <p:ext uri="{BB962C8B-B14F-4D97-AF65-F5344CB8AC3E}">
        <p14:creationId xmlns:p14="http://schemas.microsoft.com/office/powerpoint/2010/main" val="25541393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dirty="0"/>
          </a:p>
        </p:txBody>
      </p:sp>
    </p:spTree>
    <p:extLst>
      <p:ext uri="{BB962C8B-B14F-4D97-AF65-F5344CB8AC3E}">
        <p14:creationId xmlns:p14="http://schemas.microsoft.com/office/powerpoint/2010/main" val="1721472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38</a:t>
            </a:fld>
            <a:endParaRPr lang="de-DE" dirty="0"/>
          </a:p>
        </p:txBody>
      </p:sp>
    </p:spTree>
    <p:extLst>
      <p:ext uri="{BB962C8B-B14F-4D97-AF65-F5344CB8AC3E}">
        <p14:creationId xmlns:p14="http://schemas.microsoft.com/office/powerpoint/2010/main" val="3369820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Für Schaltung werden GPIO-Pakete benötigt, die Installation ist in motioneyeOS nicht möglich.</a:t>
            </a:r>
          </a:p>
          <a:p>
            <a:pPr marL="185766" indent="-185766">
              <a:buFont typeface="Wingdings" panose="05000000000000000000" pitchFamily="2" charset="2"/>
              <a:buChar char="à"/>
            </a:pPr>
            <a:r>
              <a:rPr lang="de-DE" dirty="0">
                <a:sym typeface="Wingdings" panose="05000000000000000000" pitchFamily="2" charset="2"/>
              </a:rPr>
              <a:t>Wir nutzen dafür Raspbian</a:t>
            </a:r>
          </a:p>
          <a:p>
            <a:endParaRPr lang="de-DE" dirty="0">
              <a:sym typeface="Wingdings" panose="05000000000000000000" pitchFamily="2" charset="2"/>
            </a:endParaRPr>
          </a:p>
          <a:p>
            <a:r>
              <a:rPr lang="de-DE" dirty="0">
                <a:sym typeface="Wingdings" panose="05000000000000000000" pitchFamily="2" charset="2"/>
              </a:rPr>
              <a:t>Lösungsansatz Bildhelligkeit: https://www.raspberrypi.org/forums/viewtopic.php?t=112888</a:t>
            </a:r>
          </a:p>
          <a:p>
            <a:endParaRPr lang="de-DE" dirty="0">
              <a:sym typeface="Wingdings" panose="05000000000000000000" pitchFamily="2" charset="2"/>
            </a:endParaRPr>
          </a:p>
          <a:p>
            <a:r>
              <a:rPr lang="de-DE" dirty="0">
                <a:sym typeface="Wingdings" panose="05000000000000000000" pitchFamily="2" charset="2"/>
              </a:rPr>
              <a:t>Skript aus github-Repo in Home-Verzeichnis kopieren</a:t>
            </a:r>
          </a:p>
          <a:p>
            <a:endParaRPr lang="de-DE" dirty="0">
              <a:sym typeface="Wingdings" panose="05000000000000000000" pitchFamily="2" charset="2"/>
            </a:endParaRPr>
          </a:p>
          <a:p>
            <a:r>
              <a:rPr lang="de-DE" dirty="0">
                <a:sym typeface="Wingdings" panose="05000000000000000000" pitchFamily="2" charset="2"/>
              </a:rPr>
              <a:t>&gt; crontab -e</a:t>
            </a:r>
          </a:p>
          <a:p>
            <a:r>
              <a:rPr lang="en-US" dirty="0"/>
              <a:t># Edit this file to introduce tasks to be run by cron.</a:t>
            </a:r>
          </a:p>
          <a:p>
            <a:r>
              <a:rPr lang="en-US" dirty="0"/>
              <a:t>#</a:t>
            </a:r>
          </a:p>
          <a:p>
            <a:r>
              <a:rPr lang="en-US" dirty="0"/>
              <a:t># Each task to run has to be defined through a single line</a:t>
            </a:r>
          </a:p>
          <a:p>
            <a:r>
              <a:rPr lang="en-US" dirty="0"/>
              <a:t># indicating with different fields when the task will be run</a:t>
            </a:r>
          </a:p>
          <a:p>
            <a:r>
              <a:rPr lang="en-US" dirty="0"/>
              <a:t># and what command to run for the task</a:t>
            </a:r>
          </a:p>
          <a:p>
            <a:r>
              <a:rPr lang="en-US" dirty="0"/>
              <a:t>#</a:t>
            </a:r>
          </a:p>
          <a:p>
            <a:r>
              <a:rPr lang="en-US" dirty="0"/>
              <a:t># To define the time you can provide concrete values for</a:t>
            </a:r>
          </a:p>
          <a:p>
            <a:r>
              <a:rPr lang="en-US" dirty="0"/>
              <a:t># minute (m), hour (h), day of month (dom), month (mon),</a:t>
            </a:r>
          </a:p>
          <a:p>
            <a:r>
              <a:rPr lang="en-US" dirty="0"/>
              <a:t># and day of week (dow) or use '*' in these fields (for 'any').#</a:t>
            </a:r>
          </a:p>
          <a:p>
            <a:r>
              <a:rPr lang="en-US" dirty="0"/>
              <a:t># Notice that tasks will be started based on the cron's system</a:t>
            </a:r>
          </a:p>
          <a:p>
            <a:r>
              <a:rPr lang="en-US" dirty="0"/>
              <a:t># daemon's notion of time and timezones.</a:t>
            </a:r>
          </a:p>
          <a:p>
            <a:r>
              <a:rPr lang="en-US" dirty="0"/>
              <a:t>#</a:t>
            </a:r>
          </a:p>
          <a:p>
            <a:r>
              <a:rPr lang="en-US" dirty="0"/>
              <a:t># Output of the crontab jobs (including errors) is sent through</a:t>
            </a:r>
          </a:p>
          <a:p>
            <a:r>
              <a:rPr lang="en-US" dirty="0"/>
              <a:t># email to the user the crontab file belongs to (unless redirected).</a:t>
            </a:r>
          </a:p>
          <a:p>
            <a:r>
              <a:rPr lang="en-US" dirty="0"/>
              <a:t>#</a:t>
            </a:r>
          </a:p>
          <a:p>
            <a:r>
              <a:rPr lang="en-US" dirty="0"/>
              <a:t># For example, you can run a backup of all your user accounts</a:t>
            </a:r>
          </a:p>
          <a:p>
            <a:r>
              <a:rPr lang="en-US" dirty="0"/>
              <a:t># at 5 a.m every week with:</a:t>
            </a:r>
          </a:p>
          <a:p>
            <a:r>
              <a:rPr lang="en-US" dirty="0"/>
              <a:t># 0 5 * * 1 tar -zcf /var/backups/home.tgz /home/</a:t>
            </a:r>
          </a:p>
          <a:p>
            <a:r>
              <a:rPr lang="en-US" dirty="0"/>
              <a:t>#</a:t>
            </a:r>
          </a:p>
          <a:p>
            <a:r>
              <a:rPr lang="en-US" dirty="0"/>
              <a:t># For more information see the manual pages of crontab(5) and cron(8)</a:t>
            </a:r>
          </a:p>
          <a:p>
            <a:r>
              <a:rPr lang="en-US" dirty="0"/>
              <a:t>#</a:t>
            </a:r>
          </a:p>
          <a:p>
            <a:r>
              <a:rPr lang="en-US" dirty="0"/>
              <a:t># m h  dom mon dow   command</a:t>
            </a:r>
          </a:p>
          <a:p>
            <a:endParaRPr lang="en-US" dirty="0"/>
          </a:p>
          <a:p>
            <a:r>
              <a:rPr lang="en-US" b="1" dirty="0"/>
              <a:t>*/1 * * * * python /home/pi/helligkeit.py</a:t>
            </a:r>
          </a:p>
          <a:p>
            <a:endParaRPr lang="en-US" b="1" dirty="0"/>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dirty="0"/>
          </a:p>
        </p:txBody>
      </p:sp>
    </p:spTree>
    <p:extLst>
      <p:ext uri="{BB962C8B-B14F-4D97-AF65-F5344CB8AC3E}">
        <p14:creationId xmlns:p14="http://schemas.microsoft.com/office/powerpoint/2010/main" val="124406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dirty="0"/>
          </a:p>
        </p:txBody>
      </p:sp>
    </p:spTree>
    <p:extLst>
      <p:ext uri="{BB962C8B-B14F-4D97-AF65-F5344CB8AC3E}">
        <p14:creationId xmlns:p14="http://schemas.microsoft.com/office/powerpoint/2010/main" val="386678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dirty="0"/>
          </a:p>
        </p:txBody>
      </p:sp>
    </p:spTree>
    <p:extLst>
      <p:ext uri="{BB962C8B-B14F-4D97-AF65-F5344CB8AC3E}">
        <p14:creationId xmlns:p14="http://schemas.microsoft.com/office/powerpoint/2010/main" val="2657439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dirty="0"/>
          </a:p>
        </p:txBody>
      </p:sp>
    </p:spTree>
    <p:extLst>
      <p:ext uri="{BB962C8B-B14F-4D97-AF65-F5344CB8AC3E}">
        <p14:creationId xmlns:p14="http://schemas.microsoft.com/office/powerpoint/2010/main" val="2979193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dirty="0"/>
          </a:p>
        </p:txBody>
      </p:sp>
    </p:spTree>
    <p:extLst>
      <p:ext uri="{BB962C8B-B14F-4D97-AF65-F5344CB8AC3E}">
        <p14:creationId xmlns:p14="http://schemas.microsoft.com/office/powerpoint/2010/main" val="1794502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MotioneyeOS einfach die Zugangsdaten zum Postfach hinterlegt werden.</a:t>
            </a:r>
          </a:p>
          <a:p>
            <a:r>
              <a:rPr lang="de-DE" dirty="0"/>
              <a:t>Alternativ kann ein HTTP-Request gesendet werden, um z.B. im SmartHome via openHAB ein Ereignis auszulösen (Licht, Klingel, etc.)</a:t>
            </a:r>
          </a:p>
          <a:p>
            <a:r>
              <a:rPr lang="de-DE" dirty="0"/>
              <a:t>Auf dem Raspi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dirty="0"/>
          </a:p>
        </p:txBody>
      </p:sp>
    </p:spTree>
    <p:extLst>
      <p:ext uri="{BB962C8B-B14F-4D97-AF65-F5344CB8AC3E}">
        <p14:creationId xmlns:p14="http://schemas.microsoft.com/office/powerpoint/2010/main" val="2489374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motioneyeOS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44</a:t>
            </a:fld>
            <a:endParaRPr lang="de-DE" dirty="0"/>
          </a:p>
        </p:txBody>
      </p:sp>
    </p:spTree>
    <p:extLst>
      <p:ext uri="{BB962C8B-B14F-4D97-AF65-F5344CB8AC3E}">
        <p14:creationId xmlns:p14="http://schemas.microsoft.com/office/powerpoint/2010/main" val="112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Babyphone sind teuer</a:t>
            </a:r>
          </a:p>
          <a:p>
            <a:r>
              <a:rPr lang="de-DE" dirty="0"/>
              <a:t>Deluxe-Ausstattung mit Video / Bewegungserkennung, Audio / Geräuscherkennung, Temperaturmessung</a:t>
            </a:r>
          </a:p>
          <a:p>
            <a:endParaRPr lang="de-DE" dirty="0"/>
          </a:p>
          <a:p>
            <a:r>
              <a:rPr lang="de-DE" dirty="0"/>
              <a:t>Kann das der Raspi auch?</a:t>
            </a:r>
          </a:p>
        </p:txBody>
      </p:sp>
      <p:sp>
        <p:nvSpPr>
          <p:cNvPr id="4" name="Foliennummernplatzhalter 3"/>
          <p:cNvSpPr>
            <a:spLocks noGrp="1"/>
          </p:cNvSpPr>
          <p:nvPr>
            <p:ph type="sldNum" sz="quarter" idx="10"/>
          </p:nvPr>
        </p:nvSpPr>
        <p:spPr/>
        <p:txBody>
          <a:bodyPr/>
          <a:lstStyle/>
          <a:p>
            <a:fld id="{3A657B88-89D3-4E66-810D-F656115572C9}" type="slidenum">
              <a:rPr lang="de-DE" smtClean="0"/>
              <a:t>45</a:t>
            </a:fld>
            <a:endParaRPr lang="de-DE" dirty="0"/>
          </a:p>
        </p:txBody>
      </p:sp>
    </p:spTree>
    <p:extLst>
      <p:ext uri="{BB962C8B-B14F-4D97-AF65-F5344CB8AC3E}">
        <p14:creationId xmlns:p14="http://schemas.microsoft.com/office/powerpoint/2010/main" val="2763110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/etc/asound.conf</a:t>
            </a:r>
            <a:r>
              <a:rPr lang="de-DE" b="0" dirty="0"/>
              <a:t> statt „</a:t>
            </a:r>
            <a:r>
              <a:rPr lang="de-DE" dirty="0"/>
              <a:t>card 0“ „card &lt;Nummer der Karte aus aplay -l&gt;“ eingesetzt werden.</a:t>
            </a:r>
          </a:p>
          <a:p>
            <a:endParaRPr lang="de-DE" b="1" dirty="0"/>
          </a:p>
          <a:p>
            <a:r>
              <a:rPr lang="de-DE" b="0" dirty="0"/>
              <a:t>Dann kann mit </a:t>
            </a:r>
          </a:p>
          <a:p>
            <a:r>
              <a:rPr lang="de-DE" b="0" dirty="0"/>
              <a:t>&gt;arecord --device=plughw:1,0 --format S16_LE --rate 44100 -c1 test.wav </a:t>
            </a:r>
          </a:p>
          <a:p>
            <a:r>
              <a:rPr lang="de-DE" b="0" dirty="0"/>
              <a:t>eine Testdatei aufgenommen werden, die mit </a:t>
            </a:r>
          </a:p>
          <a:p>
            <a:r>
              <a:rPr lang="de-DE" b="0" dirty="0"/>
              <a:t>&gt;</a:t>
            </a:r>
            <a:r>
              <a:rPr lang="en-US" b="0" dirty="0"/>
              <a:t>aplay --device=plughw:1,0 test.wav</a:t>
            </a:r>
          </a:p>
          <a:p>
            <a:r>
              <a:rPr lang="de-DE" b="0" dirty="0"/>
              <a:t>abgespielt werden kann.</a:t>
            </a:r>
          </a:p>
          <a:p>
            <a:endParaRPr lang="de-DE" b="0" dirty="0"/>
          </a:p>
          <a:p>
            <a:r>
              <a:rPr lang="de-DE" b="0" dirty="0"/>
              <a:t>Eine Geräuscherkennung kann wie von Mornati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46</a:t>
            </a:fld>
            <a:endParaRPr lang="de-DE" dirty="0"/>
          </a:p>
        </p:txBody>
      </p:sp>
    </p:spTree>
    <p:extLst>
      <p:ext uri="{BB962C8B-B14F-4D97-AF65-F5344CB8AC3E}">
        <p14:creationId xmlns:p14="http://schemas.microsoft.com/office/powerpoint/2010/main" val="3313789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47</a:t>
            </a:fld>
            <a:endParaRPr lang="de-DE" dirty="0"/>
          </a:p>
        </p:txBody>
      </p:sp>
    </p:spTree>
    <p:extLst>
      <p:ext uri="{BB962C8B-B14F-4D97-AF65-F5344CB8AC3E}">
        <p14:creationId xmlns:p14="http://schemas.microsoft.com/office/powerpoint/2010/main" val="2582337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Größte Powerbank in einschlägigen Onlineshops zu akzeptablem Preis 13 000 mAh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48</a:t>
            </a:fld>
            <a:endParaRPr lang="de-DE" dirty="0"/>
          </a:p>
        </p:txBody>
      </p:sp>
    </p:spTree>
    <p:extLst>
      <p:ext uri="{BB962C8B-B14F-4D97-AF65-F5344CB8AC3E}">
        <p14:creationId xmlns:p14="http://schemas.microsoft.com/office/powerpoint/2010/main" val="1612306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49</a:t>
            </a:fld>
            <a:endParaRPr lang="de-DE" dirty="0"/>
          </a:p>
        </p:txBody>
      </p:sp>
    </p:spTree>
    <p:extLst>
      <p:ext uri="{BB962C8B-B14F-4D97-AF65-F5344CB8AC3E}">
        <p14:creationId xmlns:p14="http://schemas.microsoft.com/office/powerpoint/2010/main" val="2851360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5</a:t>
            </a:fld>
            <a:endParaRPr lang="de-DE" dirty="0"/>
          </a:p>
        </p:txBody>
      </p:sp>
    </p:spTree>
    <p:extLst>
      <p:ext uri="{BB962C8B-B14F-4D97-AF65-F5344CB8AC3E}">
        <p14:creationId xmlns:p14="http://schemas.microsoft.com/office/powerpoint/2010/main" val="42705286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pPr defTabSz="990752">
              <a:defRPr/>
            </a:pPr>
            <a:r>
              <a:rPr lang="de-DE" b="1" dirty="0"/>
              <a:t>&gt;50h = &gt; 2d</a:t>
            </a:r>
          </a:p>
          <a:p>
            <a:pPr defTabSz="990752">
              <a:defRPr/>
            </a:pPr>
            <a:endParaRPr lang="de-DE" i="1" dirty="0"/>
          </a:p>
          <a:p>
            <a:pPr defTabSz="990752">
              <a:defRPr/>
            </a:pPr>
            <a:endParaRPr lang="de-DE" i="1" dirty="0"/>
          </a:p>
          <a:p>
            <a:pPr defTabSz="990752">
              <a:defRPr/>
            </a:pPr>
            <a:r>
              <a:rPr lang="de-DE" i="1" dirty="0"/>
              <a:t>Alle Links hier vom 4.5.18</a:t>
            </a:r>
          </a:p>
          <a:p>
            <a:endParaRPr lang="de-DE" dirty="0"/>
          </a:p>
          <a:p>
            <a:r>
              <a:rPr lang="de-DE" dirty="0"/>
              <a:t>Vergleiche Vorgefertigte Raspi-Wildkamera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50</a:t>
            </a:fld>
            <a:endParaRPr lang="de-DE" dirty="0"/>
          </a:p>
        </p:txBody>
      </p:sp>
    </p:spTree>
    <p:extLst>
      <p:ext uri="{BB962C8B-B14F-4D97-AF65-F5344CB8AC3E}">
        <p14:creationId xmlns:p14="http://schemas.microsoft.com/office/powerpoint/2010/main" val="1182134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51</a:t>
            </a:fld>
            <a:endParaRPr lang="de-DE" dirty="0"/>
          </a:p>
        </p:txBody>
      </p:sp>
    </p:spTree>
    <p:extLst>
      <p:ext uri="{BB962C8B-B14F-4D97-AF65-F5344CB8AC3E}">
        <p14:creationId xmlns:p14="http://schemas.microsoft.com/office/powerpoint/2010/main" val="2766689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52</a:t>
            </a:fld>
            <a:endParaRPr lang="de-DE" dirty="0"/>
          </a:p>
        </p:txBody>
      </p:sp>
    </p:spTree>
    <p:extLst>
      <p:ext uri="{BB962C8B-B14F-4D97-AF65-F5344CB8AC3E}">
        <p14:creationId xmlns:p14="http://schemas.microsoft.com/office/powerpoint/2010/main" val="48566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Was motioneye genau ist, kommt später, hier nur der Hinweis, dass uns keine kommerziellen Produkte bekannt sind, die mit motioneyeOS laufen.</a:t>
            </a:r>
          </a:p>
          <a:p>
            <a:endParaRPr lang="de-DE" dirty="0"/>
          </a:p>
          <a:p>
            <a:r>
              <a:rPr lang="de-DE" dirty="0"/>
              <a:t>Beliebige IP-Kameras können aber in „Kamerazentrale“ motioneye eingebunden werden, Anleitung: https://klenzel.de/3689, 11.05.18</a:t>
            </a:r>
          </a:p>
          <a:p>
            <a:r>
              <a:rPr lang="de-DE" dirty="0"/>
              <a:t>(kompatible Geräte: http://www.lavrsen.dk/foswiki/bin/view/Motion/WorkingDevices, 11.05.18)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6</a:t>
            </a:fld>
            <a:endParaRPr lang="de-DE" dirty="0"/>
          </a:p>
        </p:txBody>
      </p:sp>
    </p:spTree>
    <p:extLst>
      <p:ext uri="{BB962C8B-B14F-4D97-AF65-F5344CB8AC3E}">
        <p14:creationId xmlns:p14="http://schemas.microsoft.com/office/powerpoint/2010/main" val="4120762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7</a:t>
            </a:fld>
            <a:endParaRPr lang="de-DE" dirty="0"/>
          </a:p>
        </p:txBody>
      </p:sp>
    </p:spTree>
    <p:extLst>
      <p:ext uri="{BB962C8B-B14F-4D97-AF65-F5344CB8AC3E}">
        <p14:creationId xmlns:p14="http://schemas.microsoft.com/office/powerpoint/2010/main" val="52597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dirty="0"/>
          </a:p>
        </p:txBody>
      </p:sp>
    </p:spTree>
    <p:extLst>
      <p:ext uri="{BB962C8B-B14F-4D97-AF65-F5344CB8AC3E}">
        <p14:creationId xmlns:p14="http://schemas.microsoft.com/office/powerpoint/2010/main" val="3344960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19138" y="390525"/>
            <a:ext cx="4768850" cy="3576638"/>
          </a:xfrm>
        </p:spPr>
      </p:sp>
      <p:sp>
        <p:nvSpPr>
          <p:cNvPr id="3" name="Notizenplatzhalter 2"/>
          <p:cNvSpPr>
            <a:spLocks noGrp="1"/>
          </p:cNvSpPr>
          <p:nvPr>
            <p:ph type="body" idx="1"/>
          </p:nvPr>
        </p:nvSpPr>
        <p:spPr/>
        <p:txBody>
          <a:bodyPr/>
          <a:lstStyle/>
          <a:p>
            <a:r>
              <a:rPr lang="de-DE" dirty="0"/>
              <a:t>USB-B</a:t>
            </a:r>
          </a:p>
          <a:p>
            <a:r>
              <a:rPr lang="de-DE" dirty="0"/>
              <a:t>miniHDMI</a:t>
            </a:r>
          </a:p>
          <a:p>
            <a:r>
              <a:rPr lang="de-DE" dirty="0"/>
              <a:t>CSI </a:t>
            </a:r>
            <a:r>
              <a:rPr lang="de-DE" dirty="0" err="1"/>
              <a:t>camera</a:t>
            </a:r>
            <a:r>
              <a:rPr lang="de-DE" dirty="0"/>
              <a:t> connector</a:t>
            </a:r>
          </a:p>
          <a:p>
            <a:r>
              <a:rPr lang="de-DE" dirty="0"/>
              <a:t>40-pin GPIO Anschluss</a:t>
            </a:r>
          </a:p>
          <a:p>
            <a:r>
              <a:rPr lang="de-DE" dirty="0"/>
              <a:t>microSD</a:t>
            </a:r>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dirty="0"/>
          </a:p>
        </p:txBody>
      </p:sp>
    </p:spTree>
    <p:extLst>
      <p:ext uri="{BB962C8B-B14F-4D97-AF65-F5344CB8AC3E}">
        <p14:creationId xmlns:p14="http://schemas.microsoft.com/office/powerpoint/2010/main" val="204590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5/12/2018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5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xmlns=""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NoIR Camera</a:t>
            </a:r>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xmlns="" id="{6B2C5779-70CC-49C6-8B4C-FA066A728D11}"/>
              </a:ext>
            </a:extLst>
          </p:cNvPr>
          <p:cNvPicPr>
            <a:picLocks noChangeAspect="1"/>
          </p:cNvPicPr>
          <p:nvPr/>
        </p:nvPicPr>
        <p:blipFill>
          <a:blip r:embed="rId3"/>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xmlns=""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xmlns=""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a:t>general purpose input/output </a:t>
            </a:r>
          </a:p>
          <a:p>
            <a:r>
              <a:rPr lang="de-DE" dirty="0"/>
              <a:t>Frei Programmierbare Kontakte am Raspi</a:t>
            </a:r>
          </a:p>
          <a:p>
            <a:r>
              <a:rPr lang="de-DE" altLang="de-DE" sz="1900" dirty="0">
                <a:latin typeface="Courier New" panose="02070309020205020404" pitchFamily="49" charset="0"/>
                <a:cs typeface="Courier New" panose="02070309020205020404" pitchFamily="49" charset="0"/>
              </a:rPr>
              <a:t>GPIO.setup(23, GPIO.OUT) </a:t>
            </a:r>
            <a:r>
              <a:rPr lang="de-DE" sz="1900" dirty="0">
                <a:latin typeface="Courier New" panose="02070309020205020404" pitchFamily="49" charset="0"/>
                <a:cs typeface="Courier New" panose="02070309020205020404" pitchFamily="49" charset="0"/>
              </a:rPr>
              <a:t>G</a:t>
            </a:r>
            <a:r>
              <a:rPr lang="de-DE" altLang="de-DE" sz="1900" dirty="0">
                <a:latin typeface="Courier New" panose="02070309020205020404" pitchFamily="49" charset="0"/>
                <a:cs typeface="Courier New" panose="02070309020205020404" pitchFamily="49" charset="0"/>
              </a:rPr>
              <a:t>PIO.output(23, GPIO.HIGH) GPIO.output(23, GPIO.LOW) </a:t>
            </a:r>
          </a:p>
          <a:p>
            <a:endParaRPr lang="de-DE" dirty="0"/>
          </a:p>
        </p:txBody>
      </p:sp>
      <p:sp>
        <p:nvSpPr>
          <p:cNvPr id="9" name="Pfeil: nach rechts 8">
            <a:extLst>
              <a:ext uri="{FF2B5EF4-FFF2-40B4-BE49-F238E27FC236}">
                <a16:creationId xmlns:a16="http://schemas.microsoft.com/office/drawing/2014/main" xmlns=""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21979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C0D5AC6-7D2C-41F7-9F55-7EBDB7E31C58}"/>
              </a:ext>
            </a:extLst>
          </p:cNvPr>
          <p:cNvSpPr>
            <a:spLocks noGrp="1"/>
          </p:cNvSpPr>
          <p:nvPr>
            <p:ph type="title"/>
          </p:nvPr>
        </p:nvSpPr>
        <p:spPr/>
        <p:txBody>
          <a:bodyPr/>
          <a:lstStyle/>
          <a:p>
            <a:r>
              <a:rPr lang="de-DE" dirty="0"/>
              <a:t>Raspberry Pi NoIR Camera v2.1</a:t>
            </a:r>
          </a:p>
        </p:txBody>
      </p:sp>
      <p:sp>
        <p:nvSpPr>
          <p:cNvPr id="5" name="Inhaltsplatzhalter 4">
            <a:extLst>
              <a:ext uri="{FF2B5EF4-FFF2-40B4-BE49-F238E27FC236}">
                <a16:creationId xmlns:a16="http://schemas.microsoft.com/office/drawing/2014/main" xmlns="" id="{49580359-2A22-4240-B2C9-07DA141D919E}"/>
              </a:ext>
            </a:extLst>
          </p:cNvPr>
          <p:cNvSpPr>
            <a:spLocks noGrp="1"/>
          </p:cNvSpPr>
          <p:nvPr>
            <p:ph idx="1"/>
          </p:nvPr>
        </p:nvSpPr>
        <p:spPr>
          <a:xfrm>
            <a:off x="4457700" y="2667000"/>
            <a:ext cx="4229100" cy="3332816"/>
          </a:xfrm>
        </p:spPr>
        <p:txBody>
          <a:bodyPr/>
          <a:lstStyle/>
          <a:p>
            <a:r>
              <a:rPr lang="de-DE" dirty="0"/>
              <a:t>Pi NoIR (kein Infrarot) Camera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xmlns=""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xmlns=""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xmlns="" id="{727BF2B0-4ACC-4E6A-9912-A0C574613A38}"/>
              </a:ext>
            </a:extLst>
          </p:cNvPr>
          <p:cNvPicPr>
            <a:picLocks noGrp="1" noChangeAspect="1"/>
          </p:cNvPicPr>
          <p:nvPr>
            <p:ph idx="1"/>
          </p:nvPr>
        </p:nvPicPr>
        <p:blipFill>
          <a:blip r:embed="rId3"/>
          <a:stretch>
            <a:fillRect/>
          </a:stretch>
        </p:blipFill>
        <p:spPr>
          <a:xfrm>
            <a:off x="102023" y="2060640"/>
            <a:ext cx="8939953" cy="2736720"/>
          </a:xfrm>
        </p:spPr>
      </p:pic>
      <p:sp>
        <p:nvSpPr>
          <p:cNvPr id="8" name="Rechteck 7">
            <a:extLst>
              <a:ext uri="{FF2B5EF4-FFF2-40B4-BE49-F238E27FC236}">
                <a16:creationId xmlns:a16="http://schemas.microsoft.com/office/drawing/2014/main" xmlns=""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Phrood / Anony - Horst Frank, Jailbird and Phrood,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xmlns=""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xmlns=""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xmlns=""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E67C1B0-1F3A-4EA5-86E2-16DD5868587B}"/>
              </a:ext>
            </a:extLst>
          </p:cNvPr>
          <p:cNvSpPr>
            <a:spLocks noGrp="1"/>
          </p:cNvSpPr>
          <p:nvPr>
            <p:ph type="title"/>
          </p:nvPr>
        </p:nvSpPr>
        <p:spPr/>
        <p:txBody>
          <a:bodyPr/>
          <a:lstStyle/>
          <a:p>
            <a:r>
              <a:rPr lang="de-DE" dirty="0"/>
              <a:t>Video: Vergleich IR / NoIR Camera</a:t>
            </a:r>
          </a:p>
        </p:txBody>
      </p:sp>
      <p:sp>
        <p:nvSpPr>
          <p:cNvPr id="3" name="Inhaltsplatzhalter 2">
            <a:extLst>
              <a:ext uri="{FF2B5EF4-FFF2-40B4-BE49-F238E27FC236}">
                <a16:creationId xmlns:a16="http://schemas.microsoft.com/office/drawing/2014/main" xmlns="" id="{58A14A2F-02AB-42A0-936A-95E1E3B33BAB}"/>
              </a:ext>
            </a:extLst>
          </p:cNvPr>
          <p:cNvSpPr>
            <a:spLocks noGrp="1"/>
          </p:cNvSpPr>
          <p:nvPr>
            <p:ph idx="1"/>
          </p:nvPr>
        </p:nvSpPr>
        <p:spPr/>
        <p:txBody>
          <a:bodyPr/>
          <a:lstStyle/>
          <a:p>
            <a:endParaRPr lang="de-DE" dirty="0"/>
          </a:p>
          <a:p>
            <a:endParaRPr lang="de-DE" dirty="0"/>
          </a:p>
          <a:p>
            <a:endParaRPr lang="de-DE" dirty="0"/>
          </a:p>
          <a:p>
            <a:endParaRPr lang="de-DE" dirty="0"/>
          </a:p>
          <a:p>
            <a:endParaRPr lang="de-DE" dirty="0"/>
          </a:p>
          <a:p>
            <a:r>
              <a:rPr lang="de-DE" dirty="0"/>
              <a:t>https://youtu.be/lP-QQGxm2Y0</a:t>
            </a:r>
          </a:p>
        </p:txBody>
      </p:sp>
      <p:pic>
        <p:nvPicPr>
          <p:cNvPr id="4" name="Grafik 3">
            <a:extLst>
              <a:ext uri="{FF2B5EF4-FFF2-40B4-BE49-F238E27FC236}">
                <a16:creationId xmlns:a16="http://schemas.microsoft.com/office/drawing/2014/main" xmlns="" id="{8286ECBF-1488-4413-908E-6A9BADE5D6E1}"/>
              </a:ext>
            </a:extLst>
          </p:cNvPr>
          <p:cNvPicPr>
            <a:picLocks noChangeAspect="1"/>
          </p:cNvPicPr>
          <p:nvPr/>
        </p:nvPicPr>
        <p:blipFill>
          <a:blip r:embed="rId3"/>
          <a:stretch>
            <a:fillRect/>
          </a:stretch>
        </p:blipFill>
        <p:spPr>
          <a:xfrm>
            <a:off x="2430684" y="2100157"/>
            <a:ext cx="4050406" cy="2969556"/>
          </a:xfrm>
          <a:prstGeom prst="rect">
            <a:avLst/>
          </a:prstGeom>
        </p:spPr>
      </p:pic>
    </p:spTree>
    <p:extLst>
      <p:ext uri="{BB962C8B-B14F-4D97-AF65-F5344CB8AC3E}">
        <p14:creationId xmlns:p14="http://schemas.microsoft.com/office/powerpoint/2010/main" val="2831953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xmlns=""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a16="http://schemas.microsoft.com/office/drawing/2014/main" xmlns=""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14C0244-B788-48DD-9228-B62AFA51FB3B}"/>
              </a:ext>
            </a:extLst>
          </p:cNvPr>
          <p:cNvSpPr>
            <a:spLocks noGrp="1"/>
          </p:cNvSpPr>
          <p:nvPr>
            <p:ph type="title"/>
          </p:nvPr>
        </p:nvSpPr>
        <p:spPr/>
        <p:txBody>
          <a:bodyPr/>
          <a:lstStyle/>
          <a:p>
            <a:r>
              <a:rPr lang="de-DE" dirty="0"/>
              <a:t>Thermographie mit der</a:t>
            </a:r>
            <a:br>
              <a:rPr lang="de-DE" dirty="0"/>
            </a:br>
            <a:r>
              <a:rPr lang="de-DE" dirty="0"/>
              <a:t>NoIR Camera?</a:t>
            </a:r>
          </a:p>
        </p:txBody>
      </p:sp>
      <p:sp>
        <p:nvSpPr>
          <p:cNvPr id="3" name="Inhaltsplatzhalter 2">
            <a:extLst>
              <a:ext uri="{FF2B5EF4-FFF2-40B4-BE49-F238E27FC236}">
                <a16:creationId xmlns:a16="http://schemas.microsoft.com/office/drawing/2014/main" xmlns="" id="{2B6CA1F3-A2F9-4DBB-90FB-8FA59DBF9345}"/>
              </a:ext>
            </a:extLst>
          </p:cNvPr>
          <p:cNvSpPr>
            <a:spLocks noGrp="1"/>
          </p:cNvSpPr>
          <p:nvPr>
            <p:ph idx="1"/>
          </p:nvPr>
        </p:nvSpPr>
        <p:spPr/>
        <p:txBody>
          <a:bodyPr/>
          <a:lstStyle/>
          <a:p>
            <a:r>
              <a:rPr lang="de-DE" dirty="0"/>
              <a:t>Kann die NoIR Camera ohne </a:t>
            </a:r>
            <a:br>
              <a:rPr lang="de-DE" dirty="0"/>
            </a:br>
            <a:r>
              <a:rPr lang="de-DE" dirty="0"/>
              <a:t>IR-Sperrfilter Wärmestrahlung</a:t>
            </a:r>
            <a:br>
              <a:rPr lang="de-DE" dirty="0"/>
            </a:br>
            <a:r>
              <a:rPr lang="de-DE" dirty="0"/>
              <a:t>darstellen?</a:t>
            </a:r>
          </a:p>
          <a:p>
            <a:endParaRPr lang="de-DE" dirty="0"/>
          </a:p>
        </p:txBody>
      </p:sp>
      <p:pic>
        <p:nvPicPr>
          <p:cNvPr id="5" name="Grafik 4">
            <a:extLst>
              <a:ext uri="{FF2B5EF4-FFF2-40B4-BE49-F238E27FC236}">
                <a16:creationId xmlns:a16="http://schemas.microsoft.com/office/drawing/2014/main" xmlns="" id="{FE0E1FB2-494F-4ABE-A123-DDE178058D44}"/>
              </a:ext>
            </a:extLst>
          </p:cNvPr>
          <p:cNvPicPr>
            <a:picLocks noChangeAspect="1"/>
          </p:cNvPicPr>
          <p:nvPr/>
        </p:nvPicPr>
        <p:blipFill>
          <a:blip r:embed="rId3"/>
          <a:stretch>
            <a:fillRect/>
          </a:stretch>
        </p:blipFill>
        <p:spPr>
          <a:xfrm>
            <a:off x="5274895" y="3017922"/>
            <a:ext cx="3794612" cy="2794214"/>
          </a:xfrm>
          <a:prstGeom prst="rect">
            <a:avLst/>
          </a:prstGeom>
        </p:spPr>
      </p:pic>
      <p:sp>
        <p:nvSpPr>
          <p:cNvPr id="6" name="Rechteck 5">
            <a:extLst>
              <a:ext uri="{FF2B5EF4-FFF2-40B4-BE49-F238E27FC236}">
                <a16:creationId xmlns:a16="http://schemas.microsoft.com/office/drawing/2014/main" xmlns="" id="{6F0DEBD4-5B26-42E6-BD87-5BEA99DCE822}"/>
              </a:ext>
            </a:extLst>
          </p:cNvPr>
          <p:cNvSpPr/>
          <p:nvPr/>
        </p:nvSpPr>
        <p:spPr>
          <a:xfrm>
            <a:off x="4834466" y="6391656"/>
            <a:ext cx="4675471" cy="646331"/>
          </a:xfrm>
          <a:prstGeom prst="rect">
            <a:avLst/>
          </a:prstGeom>
        </p:spPr>
        <p:txBody>
          <a:bodyPr wrap="square">
            <a:spAutoFit/>
          </a:bodyPr>
          <a:lstStyle/>
          <a:p>
            <a:r>
              <a:rPr lang="de-DE" sz="1200" dirty="0"/>
              <a:t>Bild: https://www.element14.com/community/servlet/JiveServlet/</a:t>
            </a:r>
            <a:br>
              <a:rPr lang="de-DE" sz="1200" dirty="0"/>
            </a:br>
            <a:r>
              <a:rPr lang="de-DE" sz="1200" dirty="0"/>
              <a:t>showImage/38-28580-503889/emperor-penguin-ir-image.jpg</a:t>
            </a:r>
          </a:p>
          <a:p>
            <a:endParaRPr lang="de-DE" sz="1200" dirty="0"/>
          </a:p>
        </p:txBody>
      </p:sp>
    </p:spTree>
    <p:extLst>
      <p:ext uri="{BB962C8B-B14F-4D97-AF65-F5344CB8AC3E}">
        <p14:creationId xmlns:p14="http://schemas.microsoft.com/office/powerpoint/2010/main" val="98976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14C0244-B788-48DD-9228-B62AFA51FB3B}"/>
              </a:ext>
            </a:extLst>
          </p:cNvPr>
          <p:cNvSpPr>
            <a:spLocks noGrp="1"/>
          </p:cNvSpPr>
          <p:nvPr>
            <p:ph type="title"/>
          </p:nvPr>
        </p:nvSpPr>
        <p:spPr/>
        <p:txBody>
          <a:bodyPr/>
          <a:lstStyle/>
          <a:p>
            <a:r>
              <a:rPr lang="de-DE" dirty="0"/>
              <a:t>Thermographie mit der</a:t>
            </a:r>
            <a:br>
              <a:rPr lang="de-DE" dirty="0"/>
            </a:br>
            <a:r>
              <a:rPr lang="de-DE" dirty="0"/>
              <a:t>NoIR Camera?</a:t>
            </a:r>
          </a:p>
        </p:txBody>
      </p:sp>
      <p:sp>
        <p:nvSpPr>
          <p:cNvPr id="3" name="Inhaltsplatzhalter 2">
            <a:extLst>
              <a:ext uri="{FF2B5EF4-FFF2-40B4-BE49-F238E27FC236}">
                <a16:creationId xmlns:a16="http://schemas.microsoft.com/office/drawing/2014/main" xmlns="" id="{2B6CA1F3-A2F9-4DBB-90FB-8FA59DBF9345}"/>
              </a:ext>
            </a:extLst>
          </p:cNvPr>
          <p:cNvSpPr>
            <a:spLocks noGrp="1"/>
          </p:cNvSpPr>
          <p:nvPr>
            <p:ph idx="1"/>
          </p:nvPr>
        </p:nvSpPr>
        <p:spPr/>
        <p:txBody>
          <a:bodyPr/>
          <a:lstStyle/>
          <a:p>
            <a:endParaRPr lang="de-DE" dirty="0"/>
          </a:p>
        </p:txBody>
      </p:sp>
      <p:sp>
        <p:nvSpPr>
          <p:cNvPr id="6" name="Rechteck 5">
            <a:extLst>
              <a:ext uri="{FF2B5EF4-FFF2-40B4-BE49-F238E27FC236}">
                <a16:creationId xmlns:a16="http://schemas.microsoft.com/office/drawing/2014/main" xmlns="" id="{6F0DEBD4-5B26-42E6-BD87-5BEA99DCE822}"/>
              </a:ext>
            </a:extLst>
          </p:cNvPr>
          <p:cNvSpPr/>
          <p:nvPr/>
        </p:nvSpPr>
        <p:spPr>
          <a:xfrm>
            <a:off x="2459700" y="6391656"/>
            <a:ext cx="5938342" cy="276999"/>
          </a:xfrm>
          <a:prstGeom prst="rect">
            <a:avLst/>
          </a:prstGeom>
        </p:spPr>
        <p:txBody>
          <a:bodyPr wrap="square">
            <a:spAutoFit/>
          </a:bodyPr>
          <a:lstStyle/>
          <a:p>
            <a:r>
              <a:rPr lang="de-DE" sz="1200" dirty="0"/>
              <a:t>Bild: https://de.wikipedia.org/wiki/Datei:BlackbodySpectrum_loglog_150dpi_de.png</a:t>
            </a:r>
          </a:p>
        </p:txBody>
      </p:sp>
      <p:pic>
        <p:nvPicPr>
          <p:cNvPr id="7" name="Grafik 6">
            <a:extLst>
              <a:ext uri="{FF2B5EF4-FFF2-40B4-BE49-F238E27FC236}">
                <a16:creationId xmlns:a16="http://schemas.microsoft.com/office/drawing/2014/main" xmlns="" id="{A06C45A0-5833-40D2-AFAE-7FC2E43AAA25}"/>
              </a:ext>
            </a:extLst>
          </p:cNvPr>
          <p:cNvPicPr>
            <a:picLocks noChangeAspect="1"/>
          </p:cNvPicPr>
          <p:nvPr/>
        </p:nvPicPr>
        <p:blipFill>
          <a:blip r:embed="rId3"/>
          <a:stretch>
            <a:fillRect/>
          </a:stretch>
        </p:blipFill>
        <p:spPr>
          <a:xfrm>
            <a:off x="2459699" y="2086357"/>
            <a:ext cx="5938343" cy="4305299"/>
          </a:xfrm>
          <a:prstGeom prst="rect">
            <a:avLst/>
          </a:prstGeom>
        </p:spPr>
      </p:pic>
    </p:spTree>
    <p:extLst>
      <p:ext uri="{BB962C8B-B14F-4D97-AF65-F5344CB8AC3E}">
        <p14:creationId xmlns:p14="http://schemas.microsoft.com/office/powerpoint/2010/main" val="1647526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14C0244-B788-48DD-9228-B62AFA51FB3B}"/>
              </a:ext>
            </a:extLst>
          </p:cNvPr>
          <p:cNvSpPr>
            <a:spLocks noGrp="1"/>
          </p:cNvSpPr>
          <p:nvPr>
            <p:ph type="title"/>
          </p:nvPr>
        </p:nvSpPr>
        <p:spPr/>
        <p:txBody>
          <a:bodyPr/>
          <a:lstStyle/>
          <a:p>
            <a:r>
              <a:rPr lang="de-DE" dirty="0"/>
              <a:t>Thermographie mit der</a:t>
            </a:r>
            <a:br>
              <a:rPr lang="de-DE" dirty="0"/>
            </a:br>
            <a:r>
              <a:rPr lang="de-DE" dirty="0"/>
              <a:t>NoIR Camera?</a:t>
            </a:r>
          </a:p>
        </p:txBody>
      </p:sp>
      <p:pic>
        <p:nvPicPr>
          <p:cNvPr id="5" name="Inhaltsplatzhalter 4">
            <a:extLst>
              <a:ext uri="{FF2B5EF4-FFF2-40B4-BE49-F238E27FC236}">
                <a16:creationId xmlns:a16="http://schemas.microsoft.com/office/drawing/2014/main" xmlns="" id="{5BA38009-4C69-4BFB-A437-89A8E5809C8D}"/>
              </a:ext>
            </a:extLst>
          </p:cNvPr>
          <p:cNvPicPr>
            <a:picLocks noGrp="1" noChangeAspect="1"/>
          </p:cNvPicPr>
          <p:nvPr>
            <p:ph idx="1"/>
          </p:nvPr>
        </p:nvPicPr>
        <p:blipFill>
          <a:blip r:embed="rId3"/>
          <a:stretch>
            <a:fillRect/>
          </a:stretch>
        </p:blipFill>
        <p:spPr>
          <a:xfrm>
            <a:off x="1478733" y="2600014"/>
            <a:ext cx="1810958" cy="3332163"/>
          </a:xfrm>
          <a:prstGeom prst="rect">
            <a:avLst/>
          </a:prstGeom>
        </p:spPr>
      </p:pic>
      <p:sp>
        <p:nvSpPr>
          <p:cNvPr id="6" name="Rechteck 5">
            <a:extLst>
              <a:ext uri="{FF2B5EF4-FFF2-40B4-BE49-F238E27FC236}">
                <a16:creationId xmlns:a16="http://schemas.microsoft.com/office/drawing/2014/main" xmlns="" id="{6F0DEBD4-5B26-42E6-BD87-5BEA99DCE822}"/>
              </a:ext>
            </a:extLst>
          </p:cNvPr>
          <p:cNvSpPr/>
          <p:nvPr/>
        </p:nvSpPr>
        <p:spPr>
          <a:xfrm>
            <a:off x="1099171" y="6211669"/>
            <a:ext cx="8216887" cy="646331"/>
          </a:xfrm>
          <a:prstGeom prst="rect">
            <a:avLst/>
          </a:prstGeom>
        </p:spPr>
        <p:txBody>
          <a:bodyPr wrap="square">
            <a:spAutoFit/>
          </a:bodyPr>
          <a:lstStyle/>
          <a:p>
            <a:r>
              <a:rPr lang="de-DE" sz="1200" dirty="0"/>
              <a:t>Diagramm: https://de.wikipedia.org/wiki/Datei:BlackbodySpectrum_loglog_150dpi_de.png, 12.05.18</a:t>
            </a:r>
            <a:br>
              <a:rPr lang="de-DE" sz="1200" dirty="0"/>
            </a:br>
            <a:r>
              <a:rPr lang="de-DE" sz="1200" dirty="0"/>
              <a:t>Tabelle: Seite „Glut (Lichtausstrahlung)“. In: Wikipedia, Die freie Enzyklopädie. Bearbeitungsstand: 6. Juli 2016, 13:50 UTC. URL: https://de.wikipedia.org/w/index.php?title=Glut_(Lichtausstrahlung)&amp;oldid=155917667 (Abgerufen: 12. Mai 2018, 15:52 UTC) </a:t>
            </a:r>
          </a:p>
        </p:txBody>
      </p:sp>
      <p:pic>
        <p:nvPicPr>
          <p:cNvPr id="7" name="Grafik 6">
            <a:extLst>
              <a:ext uri="{FF2B5EF4-FFF2-40B4-BE49-F238E27FC236}">
                <a16:creationId xmlns:a16="http://schemas.microsoft.com/office/drawing/2014/main" xmlns="" id="{A06C45A0-5833-40D2-AFAE-7FC2E43AAA25}"/>
              </a:ext>
            </a:extLst>
          </p:cNvPr>
          <p:cNvPicPr>
            <a:picLocks noChangeAspect="1"/>
          </p:cNvPicPr>
          <p:nvPr/>
        </p:nvPicPr>
        <p:blipFill>
          <a:blip r:embed="rId4"/>
          <a:stretch>
            <a:fillRect/>
          </a:stretch>
        </p:blipFill>
        <p:spPr>
          <a:xfrm>
            <a:off x="3588705" y="2258298"/>
            <a:ext cx="5290335" cy="3835493"/>
          </a:xfrm>
          <a:prstGeom prst="rect">
            <a:avLst/>
          </a:prstGeom>
        </p:spPr>
      </p:pic>
      <p:sp>
        <p:nvSpPr>
          <p:cNvPr id="4" name="Rechteck 3">
            <a:extLst>
              <a:ext uri="{FF2B5EF4-FFF2-40B4-BE49-F238E27FC236}">
                <a16:creationId xmlns:a16="http://schemas.microsoft.com/office/drawing/2014/main" xmlns="" id="{640F6370-B2FA-4A8B-A0A9-F069277BD81B}"/>
              </a:ext>
            </a:extLst>
          </p:cNvPr>
          <p:cNvSpPr/>
          <p:nvPr/>
        </p:nvSpPr>
        <p:spPr>
          <a:xfrm>
            <a:off x="5467066" y="2643867"/>
            <a:ext cx="155929" cy="3019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921688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motion, motioneye und motioneyeOS</a:t>
            </a:r>
          </a:p>
        </p:txBody>
      </p:sp>
      <p:sp>
        <p:nvSpPr>
          <p:cNvPr id="2" name="Textplatzhalter 1">
            <a:extLst>
              <a:ext uri="{FF2B5EF4-FFF2-40B4-BE49-F238E27FC236}">
                <a16:creationId xmlns:a16="http://schemas.microsoft.com/office/drawing/2014/main" xmlns="" id="{BC522B00-9886-4ECD-91BF-A33CF7F0E0A0}"/>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27822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xmlns="" id="{817DBAB0-F802-456D-A4FF-FC02C974D420}"/>
              </a:ext>
            </a:extLst>
          </p:cNvPr>
          <p:cNvSpPr>
            <a:spLocks noGrp="1"/>
          </p:cNvSpPr>
          <p:nvPr>
            <p:ph idx="1"/>
          </p:nvPr>
        </p:nvSpPr>
        <p:spPr/>
        <p:txBody>
          <a:bodyPr/>
          <a:lstStyle/>
          <a:p>
            <a:r>
              <a:rPr lang="de-DE" dirty="0"/>
              <a:t>Marktanalyse</a:t>
            </a:r>
          </a:p>
          <a:p>
            <a:r>
              <a:rPr lang="de-DE" dirty="0"/>
              <a:t>Verwendete Bauteile</a:t>
            </a:r>
          </a:p>
          <a:p>
            <a:r>
              <a:rPr lang="de-DE" dirty="0"/>
              <a:t>motion, motioneye und motioneyeOS</a:t>
            </a:r>
          </a:p>
          <a:p>
            <a:r>
              <a:rPr lang="de-DE" dirty="0"/>
              <a:t>Live-Demo</a:t>
            </a:r>
          </a:p>
          <a:p>
            <a:r>
              <a:rPr lang="de-DE" dirty="0"/>
              <a:t>Bewertung</a:t>
            </a:r>
          </a:p>
          <a:p>
            <a:r>
              <a:rPr lang="de-DE" dirty="0"/>
              <a:t>Anwendungsbereiche &amp; Erweiterungsideen</a:t>
            </a:r>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C659649-7E83-45D8-ACC8-F005749B9371}"/>
              </a:ext>
            </a:extLst>
          </p:cNvPr>
          <p:cNvSpPr>
            <a:spLocks noGrp="1"/>
          </p:cNvSpPr>
          <p:nvPr>
            <p:ph type="title"/>
          </p:nvPr>
        </p:nvSpPr>
        <p:spPr/>
        <p:txBody>
          <a:bodyPr/>
          <a:lstStyle/>
          <a:p>
            <a:r>
              <a:rPr lang="de-DE" dirty="0"/>
              <a:t>Raspbian mit motion</a:t>
            </a:r>
          </a:p>
        </p:txBody>
      </p:sp>
      <p:sp>
        <p:nvSpPr>
          <p:cNvPr id="3" name="Inhaltsplatzhalter 2">
            <a:extLst>
              <a:ext uri="{FF2B5EF4-FFF2-40B4-BE49-F238E27FC236}">
                <a16:creationId xmlns:a16="http://schemas.microsoft.com/office/drawing/2014/main" xmlns="" id="{98062F0D-D65C-407E-8A70-484A7B95CB3C}"/>
              </a:ext>
            </a:extLst>
          </p:cNvPr>
          <p:cNvSpPr>
            <a:spLocks noGrp="1"/>
          </p:cNvSpPr>
          <p:nvPr>
            <p:ph idx="1"/>
          </p:nvPr>
        </p:nvSpPr>
        <p:spPr/>
        <p:txBody>
          <a:bodyPr>
            <a:normAutofit/>
          </a:bodyPr>
          <a:lstStyle/>
          <a:p>
            <a:r>
              <a:rPr lang="de-DE" dirty="0"/>
              <a:t>Paket zur Einrichtung von Videostreams </a:t>
            </a:r>
          </a:p>
          <a:p>
            <a:r>
              <a:rPr lang="de-DE" dirty="0"/>
              <a:t>Installation mit apt-get</a:t>
            </a:r>
          </a:p>
          <a:p>
            <a:r>
              <a:rPr lang="de-DE" dirty="0"/>
              <a:t>Vorteil: zusätzliche Konfiguration und Programme </a:t>
            </a:r>
            <a:br>
              <a:rPr lang="de-DE" dirty="0"/>
            </a:br>
            <a:r>
              <a:rPr lang="de-DE" dirty="0"/>
              <a:t>(apt-get) möglich</a:t>
            </a:r>
          </a:p>
          <a:p>
            <a:r>
              <a:rPr lang="de-DE" dirty="0"/>
              <a:t>Nachteil: Motion-Konfiguration muss über /etc/motion/motion.conf erfolgen</a:t>
            </a:r>
          </a:p>
        </p:txBody>
      </p:sp>
    </p:spTree>
    <p:extLst>
      <p:ext uri="{BB962C8B-B14F-4D97-AF65-F5344CB8AC3E}">
        <p14:creationId xmlns:p14="http://schemas.microsoft.com/office/powerpoint/2010/main" val="1323056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motioneye</a:t>
            </a:r>
          </a:p>
        </p:txBody>
      </p:sp>
      <p:sp>
        <p:nvSpPr>
          <p:cNvPr id="3" name="Inhaltsplatzhalter 2"/>
          <p:cNvSpPr>
            <a:spLocks noGrp="1"/>
          </p:cNvSpPr>
          <p:nvPr>
            <p:ph idx="1"/>
          </p:nvPr>
        </p:nvSpPr>
        <p:spPr/>
        <p:txBody>
          <a:bodyPr/>
          <a:lstStyle/>
          <a:p>
            <a:r>
              <a:rPr lang="de-DE" dirty="0"/>
              <a:t>Webbasiertes Frontend für motion</a:t>
            </a:r>
          </a:p>
          <a:p>
            <a:r>
              <a:rPr lang="de-DE" dirty="0"/>
              <a:t>Einstellung und Bedienung der Kameras über Webanwendung</a:t>
            </a:r>
          </a:p>
        </p:txBody>
      </p:sp>
    </p:spTree>
    <p:extLst>
      <p:ext uri="{BB962C8B-B14F-4D97-AF65-F5344CB8AC3E}">
        <p14:creationId xmlns:p14="http://schemas.microsoft.com/office/powerpoint/2010/main" val="4240939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a:t>motioneyeOS</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Eigenständiges Betriebssystem</a:t>
            </a:r>
          </a:p>
          <a:p>
            <a:r>
              <a:rPr lang="de-DE" dirty="0"/>
              <a:t>Verwendet motioneye Weboberfläche</a:t>
            </a:r>
          </a:p>
        </p:txBody>
      </p:sp>
    </p:spTree>
    <p:extLst>
      <p:ext uri="{BB962C8B-B14F-4D97-AF65-F5344CB8AC3E}">
        <p14:creationId xmlns:p14="http://schemas.microsoft.com/office/powerpoint/2010/main" val="223706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a:t>motioneyeOS</a:t>
            </a:r>
            <a:br>
              <a:rPr lang="de-DE" dirty="0"/>
            </a:br>
            <a:r>
              <a:rPr lang="de-DE" dirty="0"/>
              <a:t>Installation</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Download der neusten Version von</a:t>
            </a:r>
          </a:p>
          <a:p>
            <a:pPr lvl="1"/>
            <a:r>
              <a:rPr lang="de-DE" dirty="0"/>
              <a:t>https://github.com/ccrisan/motioneyeos/releases</a:t>
            </a:r>
          </a:p>
          <a:p>
            <a:pPr lvl="1"/>
            <a:r>
              <a:rPr lang="de-DE" dirty="0"/>
              <a:t>Präfix: motioneyeos-raspberrypi</a:t>
            </a:r>
          </a:p>
          <a:p>
            <a:r>
              <a:rPr lang="de-DE" dirty="0"/>
              <a:t>Schreiben des Images auf die SD Karte</a:t>
            </a:r>
          </a:p>
          <a:p>
            <a:r>
              <a:rPr lang="de-DE" dirty="0"/>
              <a:t>SD Karte, Netzwerkkabel und Kamera anschließen</a:t>
            </a:r>
          </a:p>
          <a:p>
            <a:r>
              <a:rPr lang="de-DE" dirty="0"/>
              <a:t>Raspberry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a:t>motioneyeOS</a:t>
            </a:r>
            <a:br>
              <a:rPr lang="de-DE" dirty="0"/>
            </a:br>
            <a:r>
              <a:rPr lang="de-DE" sz="3600" dirty="0"/>
              <a:t>Bewegungserkennung</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Vergleich jedes neuen Bildes mit Referenzbild</a:t>
            </a:r>
          </a:p>
          <a:p>
            <a:pPr lvl="1"/>
            <a:r>
              <a:rPr lang="de-DE" dirty="0"/>
              <a:t>Intensitätsänderung über Threshold</a:t>
            </a:r>
          </a:p>
          <a:p>
            <a:pPr lvl="1"/>
            <a:r>
              <a:rPr lang="de-DE" dirty="0"/>
              <a:t>Änderung Anzahl Pixel über Threshold</a:t>
            </a:r>
          </a:p>
          <a:p>
            <a:r>
              <a:rPr lang="de-DE" dirty="0"/>
              <a:t>Referenzbild Komposition aus vorherigen Bildern</a:t>
            </a:r>
          </a:p>
          <a:p>
            <a:pPr lvl="1"/>
            <a:r>
              <a:rPr lang="de-DE" dirty="0"/>
              <a:t>(½ N-1)+(1/4 N-2)+(1/8 N-3) + ...</a:t>
            </a:r>
          </a:p>
        </p:txBody>
      </p:sp>
    </p:spTree>
    <p:extLst>
      <p:ext uri="{BB962C8B-B14F-4D97-AF65-F5344CB8AC3E}">
        <p14:creationId xmlns:p14="http://schemas.microsoft.com/office/powerpoint/2010/main" val="447738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a:t>motioneyeOS</a:t>
            </a:r>
            <a:br>
              <a:rPr lang="de-DE" dirty="0"/>
            </a:br>
            <a:r>
              <a:rPr lang="de-DE" sz="3600" dirty="0"/>
              <a:t>Bewegungserkennung</a:t>
            </a:r>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a:xfrm>
            <a:off x="677333" y="2286000"/>
            <a:ext cx="7704667" cy="3332816"/>
          </a:xfrm>
        </p:spPr>
        <p:txBody>
          <a:bodyPr/>
          <a:lstStyle/>
          <a:p>
            <a:pPr lvl="1"/>
            <a:endParaRPr lang="de-DE" dirty="0"/>
          </a:p>
          <a:p>
            <a:pPr lvl="1"/>
            <a:endParaRPr lang="de-DE" dirty="0"/>
          </a:p>
        </p:txBody>
      </p:sp>
      <p:pic>
        <p:nvPicPr>
          <p:cNvPr id="1029" name="Picture 5" descr="C:\Users\simon\Desktop\Bewegungserkennu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8" y="2340731"/>
            <a:ext cx="8787862" cy="3374269"/>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xmlns="" id="{602CE8D5-55A4-4449-8B5F-3002112E74C1}"/>
              </a:ext>
            </a:extLst>
          </p:cNvPr>
          <p:cNvPicPr>
            <a:picLocks noChangeAspect="1"/>
          </p:cNvPicPr>
          <p:nvPr/>
        </p:nvPicPr>
        <p:blipFill>
          <a:blip r:embed="rId4"/>
          <a:stretch>
            <a:fillRect/>
          </a:stretch>
        </p:blipFill>
        <p:spPr>
          <a:xfrm>
            <a:off x="190500" y="3111967"/>
            <a:ext cx="3404621" cy="2554941"/>
          </a:xfrm>
          <a:prstGeom prst="rect">
            <a:avLst/>
          </a:prstGeom>
        </p:spPr>
      </p:pic>
    </p:spTree>
    <p:extLst>
      <p:ext uri="{BB962C8B-B14F-4D97-AF65-F5344CB8AC3E}">
        <p14:creationId xmlns:p14="http://schemas.microsoft.com/office/powerpoint/2010/main" val="3099245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xmlns=""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static_ip.conf</a:t>
            </a:r>
          </a:p>
          <a:p>
            <a:r>
              <a:rPr lang="de-DE" dirty="0">
                <a:latin typeface="Consolas" panose="020B0609020204030204" pitchFamily="49" charset="0"/>
              </a:rPr>
              <a:t>static_ip="192.168.188.160/24"</a:t>
            </a:r>
          </a:p>
          <a:p>
            <a:r>
              <a:rPr lang="de-DE" dirty="0">
                <a:latin typeface="Consolas" panose="020B0609020204030204" pitchFamily="49" charset="0"/>
              </a:rPr>
              <a:t>static_gw="192.168.188.1"</a:t>
            </a:r>
          </a:p>
          <a:p>
            <a:r>
              <a:rPr lang="de-DE" dirty="0">
                <a:latin typeface="Consolas" panose="020B0609020204030204" pitchFamily="49" charset="0"/>
              </a:rPr>
              <a:t>static_dns="192.168.188.1"</a:t>
            </a:r>
            <a:endParaRPr lang="de-DE" dirty="0"/>
          </a:p>
        </p:txBody>
      </p:sp>
      <p:sp>
        <p:nvSpPr>
          <p:cNvPr id="5" name="Rechteck 4">
            <a:extLst>
              <a:ext uri="{FF2B5EF4-FFF2-40B4-BE49-F238E27FC236}">
                <a16:creationId xmlns:a16="http://schemas.microsoft.com/office/drawing/2014/main" xmlns=""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wpa_supplicant.conf</a:t>
            </a:r>
          </a:p>
          <a:p>
            <a:r>
              <a:rPr lang="de-DE" dirty="0">
                <a:latin typeface="Consolas" panose="020B0609020204030204" pitchFamily="49" charset="0"/>
              </a:rPr>
              <a:t>country=DE</a:t>
            </a:r>
          </a:p>
          <a:p>
            <a:r>
              <a:rPr lang="de-DE" dirty="0">
                <a:latin typeface="Consolas" panose="020B0609020204030204" pitchFamily="49" charset="0"/>
              </a:rPr>
              <a:t>update_config=1</a:t>
            </a:r>
          </a:p>
          <a:p>
            <a:r>
              <a:rPr lang="en-US" dirty="0">
                <a:latin typeface="Consolas" panose="020B0609020204030204" pitchFamily="49" charset="0"/>
              </a:rPr>
              <a:t>ctrl_interface=/var/run/wpa_supplicant</a:t>
            </a:r>
          </a:p>
          <a:p>
            <a:endParaRPr lang="de-DE" dirty="0">
              <a:latin typeface="Consolas" panose="020B0609020204030204" pitchFamily="49" charset="0"/>
            </a:endParaRPr>
          </a:p>
          <a:p>
            <a:r>
              <a:rPr lang="de-DE" dirty="0">
                <a:latin typeface="Consolas" panose="020B0609020204030204" pitchFamily="49" charset="0"/>
              </a:rPr>
              <a:t>network={</a:t>
            </a:r>
          </a:p>
          <a:p>
            <a:r>
              <a:rPr lang="de-DE" dirty="0">
                <a:latin typeface="Consolas" panose="020B0609020204030204" pitchFamily="49" charset="0"/>
              </a:rPr>
              <a:t>scan_ssid=1</a:t>
            </a:r>
          </a:p>
          <a:p>
            <a:r>
              <a:rPr lang="de-DE" dirty="0">
                <a:latin typeface="Consolas" panose="020B0609020204030204" pitchFamily="49" charset="0"/>
              </a:rPr>
              <a:t>ssid="TollerName"</a:t>
            </a:r>
          </a:p>
          <a:p>
            <a:r>
              <a:rPr lang="de-DE" dirty="0">
                <a:latin typeface="Consolas" panose="020B0609020204030204" pitchFamily="49" charset="0"/>
              </a:rPr>
              <a:t>psk="SicheresPasswort"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2570544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882588"/>
            <a:ext cx="7704667" cy="2323652"/>
          </a:xfrm>
        </p:spPr>
        <p:txBody>
          <a:bodyPr/>
          <a:lstStyle/>
          <a:p>
            <a:endParaRPr lang="de-DE" dirty="0"/>
          </a:p>
          <a:p>
            <a:r>
              <a:rPr lang="de-DE" dirty="0"/>
              <a:t>DHCP mit dynDNS</a:t>
            </a:r>
          </a:p>
          <a:p>
            <a:r>
              <a:rPr lang="de-DE" dirty="0"/>
              <a:t>CRON-Job:</a:t>
            </a:r>
          </a:p>
          <a:p>
            <a:endParaRPr lang="de-DE" dirty="0"/>
          </a:p>
        </p:txBody>
      </p:sp>
      <p:sp>
        <p:nvSpPr>
          <p:cNvPr id="6" name="Rechteck 5">
            <a:extLst>
              <a:ext uri="{FF2B5EF4-FFF2-40B4-BE49-F238E27FC236}">
                <a16:creationId xmlns:a16="http://schemas.microsoft.com/office/drawing/2014/main" xmlns=""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curl -s https://freedns.afraid.org/dynamic/update.php dmZvam1kdmVWMlhMb0xTNHI4WWw2WVNjOjE3NDkxMTYy\&amp;address=$(ifconfig wlan0 | grep "inet" | awk '{print $2}') &gt;&gt; /data/log/freedns.log 2&gt;&amp;1</a:t>
            </a:r>
          </a:p>
        </p:txBody>
      </p:sp>
    </p:spTree>
    <p:extLst>
      <p:ext uri="{BB962C8B-B14F-4D97-AF65-F5344CB8AC3E}">
        <p14:creationId xmlns:p14="http://schemas.microsoft.com/office/powerpoint/2010/main" val="2649108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5" name="Grafik 4">
            <a:extLst>
              <a:ext uri="{FF2B5EF4-FFF2-40B4-BE49-F238E27FC236}">
                <a16:creationId xmlns:a16="http://schemas.microsoft.com/office/drawing/2014/main" xmlns=""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a16="http://schemas.microsoft.com/office/drawing/2014/main" xmlns=""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xmlns=""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r>
              <a:rPr lang="de-DE" sz="2400" dirty="0"/>
              <a:t>Allgemein</a:t>
            </a:r>
            <a:r>
              <a:rPr lang="de-DE" dirty="0"/>
              <a:t/>
            </a:r>
            <a:br>
              <a:rPr lang="de-DE" dirty="0"/>
            </a:br>
            <a:endParaRPr lang="de-DE" dirty="0"/>
          </a:p>
        </p:txBody>
      </p:sp>
      <p:sp>
        <p:nvSpPr>
          <p:cNvPr id="5" name="Inhaltsplatzhalter 4">
            <a:extLst>
              <a:ext uri="{FF2B5EF4-FFF2-40B4-BE49-F238E27FC236}">
                <a16:creationId xmlns:a16="http://schemas.microsoft.com/office/drawing/2014/main" xmlns="" id="{887C1629-4C18-44B0-8E0B-0CCBB2C6FB61}"/>
              </a:ext>
            </a:extLst>
          </p:cNvPr>
          <p:cNvSpPr>
            <a:spLocks noGrp="1"/>
          </p:cNvSpPr>
          <p:nvPr>
            <p:ph idx="1"/>
          </p:nvPr>
        </p:nvSpPr>
        <p:spPr/>
        <p:txBody>
          <a:bodyPr>
            <a:noAutofit/>
          </a:bodyPr>
          <a:lstStyle/>
          <a:p>
            <a:r>
              <a:rPr lang="de-DE" dirty="0"/>
              <a:t>Kosten vergleichbar mit Lowend Produkten(50 – 70 €)</a:t>
            </a:r>
          </a:p>
          <a:p>
            <a:r>
              <a:rPr lang="de-DE" dirty="0"/>
              <a:t>Relativ einfache Installation und Einrichtung </a:t>
            </a:r>
          </a:p>
          <a:p>
            <a:r>
              <a:rPr lang="de-DE" dirty="0"/>
              <a:t>Hoher Grad an Anpassbarkeit</a:t>
            </a:r>
          </a:p>
          <a:p>
            <a:r>
              <a:rPr lang="de-DE" dirty="0"/>
              <a:t>IR Scheinwerfer bei totaler Dunkelheit empfehlenswert</a:t>
            </a:r>
          </a:p>
          <a:p>
            <a:r>
              <a:rPr lang="de-DE" dirty="0"/>
              <a:t>Kauf oder Herstellen einer Hülle empfehlenswert aber nicht nötig</a:t>
            </a:r>
          </a:p>
        </p:txBody>
      </p:sp>
    </p:spTree>
    <p:extLst>
      <p:ext uri="{BB962C8B-B14F-4D97-AF65-F5344CB8AC3E}">
        <p14:creationId xmlns:p14="http://schemas.microsoft.com/office/powerpoint/2010/main" val="758659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r>
              <a:rPr lang="de-DE" sz="2400" dirty="0"/>
              <a:t>Performanz</a:t>
            </a:r>
            <a:r>
              <a:rPr lang="de-DE" dirty="0"/>
              <a:t/>
            </a:r>
            <a:br>
              <a:rPr lang="de-DE" dirty="0"/>
            </a:br>
            <a:endParaRPr lang="de-DE" dirty="0"/>
          </a:p>
        </p:txBody>
      </p:sp>
      <p:sp>
        <p:nvSpPr>
          <p:cNvPr id="5" name="Inhaltsplatzhalter 4">
            <a:extLst>
              <a:ext uri="{FF2B5EF4-FFF2-40B4-BE49-F238E27FC236}">
                <a16:creationId xmlns:a16="http://schemas.microsoft.com/office/drawing/2014/main" xmlns="" id="{887C1629-4C18-44B0-8E0B-0CCBB2C6FB61}"/>
              </a:ext>
            </a:extLst>
          </p:cNvPr>
          <p:cNvSpPr>
            <a:spLocks noGrp="1"/>
          </p:cNvSpPr>
          <p:nvPr>
            <p:ph idx="1"/>
          </p:nvPr>
        </p:nvSpPr>
        <p:spPr>
          <a:noFill/>
        </p:spPr>
        <p:txBody>
          <a:bodyPr>
            <a:noAutofit/>
          </a:bodyPr>
          <a:lstStyle/>
          <a:p>
            <a:r>
              <a:rPr lang="de-DE" dirty="0"/>
              <a:t>Problemlos auf beiden Pi Modellen</a:t>
            </a:r>
          </a:p>
          <a:p>
            <a:r>
              <a:rPr lang="de-DE" dirty="0"/>
              <a:t>Selten Abstürze von motioneyeOS</a:t>
            </a:r>
          </a:p>
          <a:p>
            <a:r>
              <a:rPr lang="de-DE" dirty="0"/>
              <a:t>Bessere Performanz von motioneye mit 128mb Grafikspeicher</a:t>
            </a:r>
          </a:p>
          <a:p>
            <a:r>
              <a:rPr lang="de-DE" dirty="0"/>
              <a:t>Errichte Bildraten von 15-25 FPS ausreichend für Bewegungserkennung</a:t>
            </a:r>
          </a:p>
        </p:txBody>
      </p:sp>
    </p:spTree>
    <p:extLst>
      <p:ext uri="{BB962C8B-B14F-4D97-AF65-F5344CB8AC3E}">
        <p14:creationId xmlns:p14="http://schemas.microsoft.com/office/powerpoint/2010/main" val="1719438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a16="http://schemas.microsoft.com/office/drawing/2014/main" xmlns=""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a16="http://schemas.microsoft.com/office/drawing/2014/main" xmlns="" id="{EB20B10D-FF70-485B-9CB9-488B40C85A1A}"/>
              </a:ext>
            </a:extLst>
          </p:cNvPr>
          <p:cNvPicPr>
            <a:picLocks noGrp="1" noChangeAspect="1"/>
          </p:cNvPicPr>
          <p:nvPr>
            <p:ph idx="1"/>
          </p:nvPr>
        </p:nvPicPr>
        <p:blipFill>
          <a:blip r:embed="rId3"/>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a16="http://schemas.microsoft.com/office/drawing/2014/main" xmlns=""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a16="http://schemas.microsoft.com/office/drawing/2014/main" xmlns=""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dirty="0"/>
          </a:p>
        </p:txBody>
      </p:sp>
      <p:sp>
        <p:nvSpPr>
          <p:cNvPr id="15" name="Freihandform: Form 14">
            <a:extLst>
              <a:ext uri="{FF2B5EF4-FFF2-40B4-BE49-F238E27FC236}">
                <a16:creationId xmlns:a16="http://schemas.microsoft.com/office/drawing/2014/main" xmlns=""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xmlns=""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a16="http://schemas.microsoft.com/office/drawing/2014/main" xmlns=""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a16="http://schemas.microsoft.com/office/drawing/2014/main" xmlns="" id="{60BC00D6-6C37-4C11-8C5F-6AD1178A214B}"/>
              </a:ext>
            </a:extLst>
          </p:cNvPr>
          <p:cNvSpPr>
            <a:spLocks noGrp="1"/>
          </p:cNvSpPr>
          <p:nvPr>
            <p:ph idx="1"/>
          </p:nvPr>
        </p:nvSpPr>
        <p:spPr>
          <a:xfrm>
            <a:off x="982133" y="1861074"/>
            <a:ext cx="7704667" cy="1387736"/>
          </a:xfrm>
        </p:spPr>
        <p:txBody>
          <a:bodyPr/>
          <a:lstStyle/>
          <a:p>
            <a:r>
              <a:rPr lang="de-DE" dirty="0"/>
              <a:t>IR-LED (870nm): 1,35V | 100 mAh</a:t>
            </a:r>
          </a:p>
          <a:p>
            <a:endParaRPr lang="de-DE" dirty="0"/>
          </a:p>
        </p:txBody>
      </p:sp>
      <p:pic>
        <p:nvPicPr>
          <p:cNvPr id="8" name="Inhaltsplatzhalter 12">
            <a:extLst>
              <a:ext uri="{FF2B5EF4-FFF2-40B4-BE49-F238E27FC236}">
                <a16:creationId xmlns:a16="http://schemas.microsoft.com/office/drawing/2014/main" xmlns=""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a16="http://schemas.microsoft.com/office/drawing/2014/main" xmlns=""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a16="http://schemas.microsoft.com/office/drawing/2014/main" xmlns="" val="315927865"/>
                    </a:ext>
                  </a:extLst>
                </a:gridCol>
                <a:gridCol w="1548039">
                  <a:extLst>
                    <a:ext uri="{9D8B030D-6E8A-4147-A177-3AD203B41FA5}">
                      <a16:colId xmlns:a16="http://schemas.microsoft.com/office/drawing/2014/main" xmlns="" val="3827864307"/>
                    </a:ext>
                  </a:extLst>
                </a:gridCol>
                <a:gridCol w="1548039">
                  <a:extLst>
                    <a:ext uri="{9D8B030D-6E8A-4147-A177-3AD203B41FA5}">
                      <a16:colId xmlns:a16="http://schemas.microsoft.com/office/drawing/2014/main" xmlns=""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36,5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19,5</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3099818238"/>
                  </a:ext>
                </a:extLst>
              </a:tr>
              <a:tr h="406283">
                <a:tc>
                  <a:txBody>
                    <a:bodyPr/>
                    <a:lstStyle/>
                    <a:p>
                      <a:pPr algn="ctr" fontAlgn="b"/>
                      <a:r>
                        <a:rPr lang="de-DE" sz="1800" u="none" strike="noStrike" dirty="0">
                          <a:effectLst/>
                        </a:rPr>
                        <a:t>2</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437425061"/>
                  </a:ext>
                </a:extLst>
              </a:tr>
              <a:tr h="406283">
                <a:tc>
                  <a:txBody>
                    <a:bodyPr/>
                    <a:lstStyle/>
                    <a:p>
                      <a:pPr algn="ctr" fontAlgn="b"/>
                      <a:r>
                        <a:rPr lang="de-DE" sz="1800" u="none" strike="noStrike" dirty="0">
                          <a:effectLst/>
                        </a:rPr>
                        <a:t>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a16="http://schemas.microsoft.com/office/drawing/2014/main" xmlns="" val="2917821609"/>
                  </a:ext>
                </a:extLst>
              </a:tr>
            </a:tbl>
          </a:graphicData>
        </a:graphic>
      </p:graphicFrame>
      <p:grpSp>
        <p:nvGrpSpPr>
          <p:cNvPr id="27" name="Gruppieren 26">
            <a:extLst>
              <a:ext uri="{FF2B5EF4-FFF2-40B4-BE49-F238E27FC236}">
                <a16:creationId xmlns:a16="http://schemas.microsoft.com/office/drawing/2014/main" xmlns=""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a16="http://schemas.microsoft.com/office/drawing/2014/main" xmlns=""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sp>
          <p:nvSpPr>
            <p:cNvPr id="7" name="Ellipse 6">
              <a:extLst>
                <a:ext uri="{FF2B5EF4-FFF2-40B4-BE49-F238E27FC236}">
                  <a16:creationId xmlns:a16="http://schemas.microsoft.com/office/drawing/2014/main" xmlns=""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nvGrpSpPr>
            <p:cNvPr id="16" name="Gruppieren 15">
              <a:extLst>
                <a:ext uri="{FF2B5EF4-FFF2-40B4-BE49-F238E27FC236}">
                  <a16:creationId xmlns:a16="http://schemas.microsoft.com/office/drawing/2014/main" xmlns=""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a16="http://schemas.microsoft.com/office/drawing/2014/main" xmlns=""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a16="http://schemas.microsoft.com/office/drawing/2014/main" xmlns=""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cxnSp>
              <p:nvCxnSpPr>
                <p:cNvPr id="9" name="Gerader Verbinder 8">
                  <a:extLst>
                    <a:ext uri="{FF2B5EF4-FFF2-40B4-BE49-F238E27FC236}">
                      <a16:creationId xmlns:a16="http://schemas.microsoft.com/office/drawing/2014/main" xmlns=""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a16="http://schemas.microsoft.com/office/drawing/2014/main" xmlns=""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a16="http://schemas.microsoft.com/office/drawing/2014/main" xmlns=""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a16="http://schemas.microsoft.com/office/drawing/2014/main" xmlns=""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a16="http://schemas.microsoft.com/office/drawing/2014/main" xmlns=""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a16="http://schemas.microsoft.com/office/drawing/2014/main" xmlns=""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cxnSp>
              <p:nvCxnSpPr>
                <p:cNvPr id="22" name="Gerader Verbinder 21">
                  <a:extLst>
                    <a:ext uri="{FF2B5EF4-FFF2-40B4-BE49-F238E27FC236}">
                      <a16:creationId xmlns:a16="http://schemas.microsoft.com/office/drawing/2014/main" xmlns=""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a16="http://schemas.microsoft.com/office/drawing/2014/main" xmlns=""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a16="http://schemas.microsoft.com/office/drawing/2014/main" xmlns=""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a16="http://schemas.microsoft.com/office/drawing/2014/main" xmlns=""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a16="http://schemas.microsoft.com/office/drawing/2014/main" xmlns=""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a16="http://schemas.microsoft.com/office/drawing/2014/main" xmlns=""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a16="http://schemas.microsoft.com/office/drawing/2014/main" xmlns=""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a16="http://schemas.microsoft.com/office/drawing/2014/main" xmlns=""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a16="http://schemas.microsoft.com/office/drawing/2014/main" xmlns=""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a16="http://schemas.microsoft.com/office/drawing/2014/main" xmlns=""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a16="http://schemas.microsoft.com/office/drawing/2014/main" xmlns=""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xmlns=""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Ellipse 12">
            <a:extLst>
              <a:ext uri="{FF2B5EF4-FFF2-40B4-BE49-F238E27FC236}">
                <a16:creationId xmlns:a16="http://schemas.microsoft.com/office/drawing/2014/main" xmlns=""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a16="http://schemas.microsoft.com/office/drawing/2014/main" xmlns=""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0B3664-F093-47B2-82CD-A59EC86FBF22}"/>
              </a:ext>
            </a:extLst>
          </p:cNvPr>
          <p:cNvSpPr>
            <a:spLocks noGrp="1"/>
          </p:cNvSpPr>
          <p:nvPr>
            <p:ph type="title"/>
          </p:nvPr>
        </p:nvSpPr>
        <p:spPr>
          <a:xfrm>
            <a:off x="2095279" y="3400236"/>
            <a:ext cx="6699805" cy="3253665"/>
          </a:xfrm>
        </p:spPr>
        <p:txBody>
          <a:bodyPr/>
          <a:lstStyle/>
          <a:p>
            <a:r>
              <a:rPr lang="de-DE" dirty="0"/>
              <a:t>Bewegungserkennung mit </a:t>
            </a:r>
            <a:br>
              <a:rPr lang="de-DE" dirty="0"/>
            </a:br>
            <a:r>
              <a:rPr lang="de-DE" dirty="0"/>
              <a:t>IR-Beleuchtung</a:t>
            </a:r>
          </a:p>
        </p:txBody>
      </p:sp>
      <p:pic>
        <p:nvPicPr>
          <p:cNvPr id="4" name="Grafik 3">
            <a:extLst>
              <a:ext uri="{FF2B5EF4-FFF2-40B4-BE49-F238E27FC236}">
                <a16:creationId xmlns:a16="http://schemas.microsoft.com/office/drawing/2014/main" xmlns="" id="{3A38A91C-0589-4EF3-B611-55B8604C4811}"/>
              </a:ext>
            </a:extLst>
          </p:cNvPr>
          <p:cNvPicPr>
            <a:picLocks noChangeAspect="1"/>
          </p:cNvPicPr>
          <p:nvPr/>
        </p:nvPicPr>
        <p:blipFill>
          <a:blip r:embed="rId3"/>
          <a:stretch>
            <a:fillRect/>
          </a:stretch>
        </p:blipFill>
        <p:spPr>
          <a:xfrm>
            <a:off x="1684497" y="204099"/>
            <a:ext cx="6809798" cy="5107349"/>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a16="http://schemas.microsoft.com/office/drawing/2014/main" xmlns="" id="{95545BF7-3E50-4970-8D04-8D2F68154B52}"/>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33556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a16="http://schemas.microsoft.com/office/drawing/2014/main" xmlns=""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a16="http://schemas.microsoft.com/office/drawing/2014/main" xmlns=""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a16="http://schemas.microsoft.com/office/drawing/2014/main" xmlns=""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a16="http://schemas.microsoft.com/office/drawing/2014/main" xmlns=""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dirty="0"/>
          </a:p>
        </p:txBody>
      </p:sp>
      <p:sp>
        <p:nvSpPr>
          <p:cNvPr id="15" name="Freihandform: Form 14">
            <a:extLst>
              <a:ext uri="{FF2B5EF4-FFF2-40B4-BE49-F238E27FC236}">
                <a16:creationId xmlns:a16="http://schemas.microsoft.com/office/drawing/2014/main" xmlns=""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a16="http://schemas.microsoft.com/office/drawing/2014/main" xmlns=""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a16="http://schemas.microsoft.com/office/drawing/2014/main" xmlns=""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a:sym typeface="Wingdings" panose="05000000000000000000" pitchFamily="2" charset="2"/>
              </a:rPr>
              <a:t>motioneyeOS</a:t>
            </a:r>
            <a:endParaRPr lang="de-DE" dirty="0"/>
          </a:p>
          <a:p>
            <a:r>
              <a:rPr lang="de-DE" dirty="0"/>
              <a:t>Mit GPIO, python und</a:t>
            </a:r>
            <a:br>
              <a:rPr lang="de-DE" dirty="0"/>
            </a:br>
            <a:r>
              <a:rPr lang="de-DE" dirty="0"/>
              <a:t>crontab</a:t>
            </a:r>
          </a:p>
          <a:p>
            <a:endParaRPr lang="de-DE" dirty="0"/>
          </a:p>
          <a:p>
            <a:r>
              <a:rPr lang="de-DE" dirty="0"/>
              <a:t>Skript auf github</a:t>
            </a:r>
          </a:p>
        </p:txBody>
      </p:sp>
      <p:pic>
        <p:nvPicPr>
          <p:cNvPr id="6" name="Grafik 5">
            <a:extLst>
              <a:ext uri="{FF2B5EF4-FFF2-40B4-BE49-F238E27FC236}">
                <a16:creationId xmlns:a16="http://schemas.microsoft.com/office/drawing/2014/main" xmlns=""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a16="http://schemas.microsoft.com/office/drawing/2014/main" xmlns=""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3FBC9AF2-291C-4534-AD23-B919ED6F4D29}"/>
              </a:ext>
            </a:extLst>
          </p:cNvPr>
          <p:cNvSpPr>
            <a:spLocks noGrp="1"/>
          </p:cNvSpPr>
          <p:nvPr>
            <p:ph type="title"/>
          </p:nvPr>
        </p:nvSpPr>
        <p:spPr/>
        <p:txBody>
          <a:bodyPr/>
          <a:lstStyle/>
          <a:p>
            <a:r>
              <a:rPr lang="de-DE" dirty="0"/>
              <a:t>Amateur vs. Professionell</a:t>
            </a:r>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414160085"/>
              </p:ext>
            </p:extLst>
          </p:nvPr>
        </p:nvGraphicFramePr>
        <p:xfrm>
          <a:off x="1696453" y="1854200"/>
          <a:ext cx="7168146" cy="4559300"/>
        </p:xfrm>
        <a:graphic>
          <a:graphicData uri="http://schemas.openxmlformats.org/drawingml/2006/table">
            <a:tbl>
              <a:tblPr firstRow="1" bandRow="1">
                <a:tableStyleId>{5C22544A-7EE6-4342-B048-85BDC9FD1C3A}</a:tableStyleId>
              </a:tblPr>
              <a:tblGrid>
                <a:gridCol w="1588168">
                  <a:extLst>
                    <a:ext uri="{9D8B030D-6E8A-4147-A177-3AD203B41FA5}">
                      <a16:colId xmlns:a16="http://schemas.microsoft.com/office/drawing/2014/main" xmlns="" val="20000"/>
                    </a:ext>
                  </a:extLst>
                </a:gridCol>
                <a:gridCol w="2715474">
                  <a:extLst>
                    <a:ext uri="{9D8B030D-6E8A-4147-A177-3AD203B41FA5}">
                      <a16:colId xmlns:a16="http://schemas.microsoft.com/office/drawing/2014/main" xmlns="" val="20001"/>
                    </a:ext>
                  </a:extLst>
                </a:gridCol>
                <a:gridCol w="2864504">
                  <a:extLst>
                    <a:ext uri="{9D8B030D-6E8A-4147-A177-3AD203B41FA5}">
                      <a16:colId xmlns:a16="http://schemas.microsoft.com/office/drawing/2014/main" xmlns="" val="20002"/>
                    </a:ext>
                  </a:extLst>
                </a:gridCol>
              </a:tblGrid>
              <a:tr h="643655">
                <a:tc>
                  <a:txBody>
                    <a:bodyPr/>
                    <a:lstStyle/>
                    <a:p>
                      <a:endParaRPr lang="de-DE" dirty="0"/>
                    </a:p>
                  </a:txBody>
                  <a:tcPr/>
                </a:tc>
                <a:tc>
                  <a:txBody>
                    <a:bodyPr/>
                    <a:lstStyle/>
                    <a:p>
                      <a:r>
                        <a:rPr lang="de-DE" dirty="0"/>
                        <a:t>Amateur</a:t>
                      </a:r>
                    </a:p>
                  </a:txBody>
                  <a:tcPr/>
                </a:tc>
                <a:tc>
                  <a:txBody>
                    <a:bodyPr/>
                    <a:lstStyle/>
                    <a:p>
                      <a:r>
                        <a:rPr lang="de-DE" dirty="0"/>
                        <a:t>Professionell</a:t>
                      </a:r>
                    </a:p>
                  </a:txBody>
                  <a:tcPr/>
                </a:tc>
                <a:extLst>
                  <a:ext uri="{0D108BD9-81ED-4DB2-BD59-A6C34878D82A}">
                    <a16:rowId xmlns:a16="http://schemas.microsoft.com/office/drawing/2014/main" xmlns="" val="10000"/>
                  </a:ext>
                </a:extLst>
              </a:tr>
              <a:tr h="1110967">
                <a:tc>
                  <a:txBody>
                    <a:bodyPr/>
                    <a:lstStyle/>
                    <a:p>
                      <a:r>
                        <a:rPr lang="de-DE" dirty="0"/>
                        <a:t>Funktionen</a:t>
                      </a:r>
                    </a:p>
                  </a:txBody>
                  <a:tcPr/>
                </a:tc>
                <a:tc>
                  <a:txBody>
                    <a:bodyPr/>
                    <a:lstStyle/>
                    <a:p>
                      <a:r>
                        <a:rPr lang="de-DE" dirty="0"/>
                        <a:t>Neigungssteuerung</a:t>
                      </a:r>
                    </a:p>
                    <a:p>
                      <a:r>
                        <a:rPr lang="de-DE" dirty="0"/>
                        <a:t>Eingebautes IR Licht</a:t>
                      </a:r>
                    </a:p>
                    <a:p>
                      <a:r>
                        <a:rPr lang="de-DE" dirty="0"/>
                        <a:t>Bewegungssensoren</a:t>
                      </a:r>
                    </a:p>
                  </a:txBody>
                  <a:tcPr/>
                </a:tc>
                <a:tc>
                  <a:txBody>
                    <a:bodyPr/>
                    <a:lstStyle/>
                    <a:p>
                      <a:r>
                        <a:rPr lang="de-DE" dirty="0"/>
                        <a:t>Besonders stabile Konstruktion</a:t>
                      </a:r>
                    </a:p>
                    <a:p>
                      <a:endParaRPr lang="de-DE" dirty="0"/>
                    </a:p>
                  </a:txBody>
                  <a:tcPr/>
                </a:tc>
                <a:extLst>
                  <a:ext uri="{0D108BD9-81ED-4DB2-BD59-A6C34878D82A}">
                    <a16:rowId xmlns:a16="http://schemas.microsoft.com/office/drawing/2014/main" xmlns="" val="10001"/>
                  </a:ext>
                </a:extLst>
              </a:tr>
              <a:tr h="404378">
                <a:tc>
                  <a:txBody>
                    <a:bodyPr/>
                    <a:lstStyle/>
                    <a:p>
                      <a:r>
                        <a:rPr lang="de-DE" dirty="0"/>
                        <a:t>Auflösung</a:t>
                      </a:r>
                    </a:p>
                  </a:txBody>
                  <a:tcPr/>
                </a:tc>
                <a:tc>
                  <a:txBody>
                    <a:bodyPr/>
                    <a:lstStyle/>
                    <a:p>
                      <a:r>
                        <a:rPr lang="de-DE" baseline="0" dirty="0"/>
                        <a:t>bis </a:t>
                      </a:r>
                      <a:r>
                        <a:rPr lang="de-DE" dirty="0"/>
                        <a:t>1080p</a:t>
                      </a:r>
                    </a:p>
                  </a:txBody>
                  <a:tcPr/>
                </a:tc>
                <a:tc>
                  <a:txBody>
                    <a:bodyPr/>
                    <a:lstStyle/>
                    <a:p>
                      <a:r>
                        <a:rPr lang="de-DE" dirty="0"/>
                        <a:t>bis 4K</a:t>
                      </a:r>
                    </a:p>
                  </a:txBody>
                  <a:tcPr/>
                </a:tc>
                <a:extLst>
                  <a:ext uri="{0D108BD9-81ED-4DB2-BD59-A6C34878D82A}">
                    <a16:rowId xmlns:a16="http://schemas.microsoft.com/office/drawing/2014/main" xmlns="" val="10002"/>
                  </a:ext>
                </a:extLst>
              </a:tr>
              <a:tr h="1955800">
                <a:tc>
                  <a:txBody>
                    <a:bodyPr/>
                    <a:lstStyle/>
                    <a:p>
                      <a:r>
                        <a:rPr lang="de-DE" dirty="0"/>
                        <a:t>Einbindung/ Konfiguration</a:t>
                      </a:r>
                    </a:p>
                  </a:txBody>
                  <a:tcPr/>
                </a:tc>
                <a:tc>
                  <a:txBody>
                    <a:bodyPr/>
                    <a:lstStyle/>
                    <a:p>
                      <a:r>
                        <a:rPr lang="de-DE" dirty="0"/>
                        <a:t>Kabellose Verbindung</a:t>
                      </a:r>
                    </a:p>
                    <a:p>
                      <a:r>
                        <a:rPr lang="de-DE" dirty="0"/>
                        <a:t>Eigene Apps</a:t>
                      </a:r>
                    </a:p>
                    <a:p>
                      <a:r>
                        <a:rPr lang="de-DE" dirty="0"/>
                        <a:t>Meist</a:t>
                      </a:r>
                      <a:r>
                        <a:rPr lang="de-DE" baseline="0" dirty="0"/>
                        <a:t> eigenes System</a:t>
                      </a:r>
                    </a:p>
                    <a:p>
                      <a:endParaRPr lang="de-DE" dirty="0"/>
                    </a:p>
                  </a:txBody>
                  <a:tcPr/>
                </a:tc>
                <a:tc>
                  <a:txBody>
                    <a:bodyPr/>
                    <a:lstStyle/>
                    <a:p>
                      <a:r>
                        <a:rPr lang="de-DE" dirty="0"/>
                        <a:t>Oft Kabelgebunden</a:t>
                      </a:r>
                    </a:p>
                  </a:txBody>
                  <a:tcPr/>
                </a:tc>
                <a:extLst>
                  <a:ext uri="{0D108BD9-81ED-4DB2-BD59-A6C34878D82A}">
                    <a16:rowId xmlns:a16="http://schemas.microsoft.com/office/drawing/2014/main" xmlns="" val="10003"/>
                  </a:ext>
                </a:extLst>
              </a:tr>
              <a:tr h="444500">
                <a:tc>
                  <a:txBody>
                    <a:bodyPr/>
                    <a:lstStyle/>
                    <a:p>
                      <a:r>
                        <a:rPr lang="de-DE" dirty="0"/>
                        <a:t>Preis</a:t>
                      </a:r>
                    </a:p>
                  </a:txBody>
                  <a:tcPr/>
                </a:tc>
                <a:tc>
                  <a:txBody>
                    <a:bodyPr/>
                    <a:lstStyle/>
                    <a:p>
                      <a:r>
                        <a:rPr lang="de-DE" dirty="0"/>
                        <a:t>50 -150 €</a:t>
                      </a:r>
                    </a:p>
                  </a:txBody>
                  <a:tcPr/>
                </a:tc>
                <a:tc>
                  <a:txBody>
                    <a:bodyPr/>
                    <a:lstStyle/>
                    <a:p>
                      <a:r>
                        <a:rPr lang="de-DE" dirty="0"/>
                        <a:t>&gt; 500 €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a16="http://schemas.microsoft.com/office/drawing/2014/main" xmlns="" id="{BE93F23D-D7A7-436F-8C6C-68BC3E816C27}"/>
              </a:ext>
            </a:extLst>
          </p:cNvPr>
          <p:cNvPicPr>
            <a:picLocks noChangeAspect="1"/>
          </p:cNvPicPr>
          <p:nvPr/>
        </p:nvPicPr>
        <p:blipFill rotWithShape="1">
          <a:blip r:embed="rId3"/>
          <a:srcRect l="4657" b="12440"/>
          <a:stretch/>
        </p:blipFill>
        <p:spPr>
          <a:xfrm>
            <a:off x="5439846" y="1782501"/>
            <a:ext cx="3596230" cy="4953965"/>
          </a:xfrm>
          <a:prstGeom prst="rect">
            <a:avLst/>
          </a:prstGeom>
        </p:spPr>
      </p:pic>
      <p:pic>
        <p:nvPicPr>
          <p:cNvPr id="9" name="Grafik 8">
            <a:extLst>
              <a:ext uri="{FF2B5EF4-FFF2-40B4-BE49-F238E27FC236}">
                <a16:creationId xmlns:a16="http://schemas.microsoft.com/office/drawing/2014/main" xmlns="" id="{D6E29C6E-D5BB-426B-A4C3-B426CCA05651}"/>
              </a:ext>
            </a:extLst>
          </p:cNvPr>
          <p:cNvPicPr>
            <a:picLocks noChangeAspect="1"/>
          </p:cNvPicPr>
          <p:nvPr/>
        </p:nvPicPr>
        <p:blipFill rotWithShape="1">
          <a:blip r:embed="rId4"/>
          <a:srcRect r="16804" b="12514"/>
          <a:stretch/>
        </p:blipFill>
        <p:spPr>
          <a:xfrm>
            <a:off x="1414401" y="3115709"/>
            <a:ext cx="3921242" cy="2915758"/>
          </a:xfrm>
          <a:prstGeom prst="rect">
            <a:avLst/>
          </a:prstGeom>
        </p:spPr>
      </p:pic>
      <p:sp>
        <p:nvSpPr>
          <p:cNvPr id="10" name="Inhaltsplatzhalter 2">
            <a:extLst>
              <a:ext uri="{FF2B5EF4-FFF2-40B4-BE49-F238E27FC236}">
                <a16:creationId xmlns:a16="http://schemas.microsoft.com/office/drawing/2014/main" xmlns=""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a16="http://schemas.microsoft.com/office/drawing/2014/main" xmlns=""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xmlns=""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a16="http://schemas.microsoft.com/office/drawing/2014/main" xmlns=""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a16="http://schemas.microsoft.com/office/drawing/2014/main" xmlns=""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xmlns=""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a16="http://schemas.microsoft.com/office/drawing/2014/main" xmlns=""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a16="http://schemas.microsoft.com/office/drawing/2014/main" xmlns=""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a16="http://schemas.microsoft.com/office/drawing/2014/main" xmlns=""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a16="http://schemas.microsoft.com/office/drawing/2014/main" xmlns=""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a16="http://schemas.microsoft.com/office/drawing/2014/main" xmlns="" id="{071AB98C-04A9-4E06-8A65-E36428FCBAC3}"/>
              </a:ext>
            </a:extLst>
          </p:cNvPr>
          <p:cNvPicPr>
            <a:picLocks noChangeAspect="1"/>
          </p:cNvPicPr>
          <p:nvPr/>
        </p:nvPicPr>
        <p:blipFill>
          <a:blip r:embed="rId3"/>
          <a:stretch>
            <a:fillRect/>
          </a:stretch>
        </p:blipFill>
        <p:spPr>
          <a:xfrm>
            <a:off x="5062022" y="4489039"/>
            <a:ext cx="3885701" cy="2187895"/>
          </a:xfrm>
          <a:prstGeom prst="rect">
            <a:avLst/>
          </a:prstGeom>
        </p:spPr>
      </p:pic>
      <p:pic>
        <p:nvPicPr>
          <p:cNvPr id="4" name="Grafik 3">
            <a:extLst>
              <a:ext uri="{FF2B5EF4-FFF2-40B4-BE49-F238E27FC236}">
                <a16:creationId xmlns:a16="http://schemas.microsoft.com/office/drawing/2014/main" xmlns="" id="{B87518C2-8D3E-49BC-B412-91C15B57433A}"/>
              </a:ext>
            </a:extLst>
          </p:cNvPr>
          <p:cNvPicPr>
            <a:picLocks noChangeAspect="1"/>
          </p:cNvPicPr>
          <p:nvPr/>
        </p:nvPicPr>
        <p:blipFill rotWithShape="1">
          <a:blip r:embed="rId4"/>
          <a:srcRect l="22620"/>
          <a:stretch/>
        </p:blipFill>
        <p:spPr>
          <a:xfrm>
            <a:off x="979911" y="3525843"/>
            <a:ext cx="4082112" cy="2348542"/>
          </a:xfrm>
          <a:prstGeom prst="rect">
            <a:avLst/>
          </a:prstGeom>
        </p:spPr>
      </p:pic>
      <p:pic>
        <p:nvPicPr>
          <p:cNvPr id="10" name="Grafik 9">
            <a:extLst>
              <a:ext uri="{FF2B5EF4-FFF2-40B4-BE49-F238E27FC236}">
                <a16:creationId xmlns:a16="http://schemas.microsoft.com/office/drawing/2014/main" xmlns="" id="{2F3591E1-EDBD-417D-BAA0-FEF21093F5F4}"/>
              </a:ext>
            </a:extLst>
          </p:cNvPr>
          <p:cNvPicPr>
            <a:picLocks noChangeAspect="1"/>
          </p:cNvPicPr>
          <p:nvPr/>
        </p:nvPicPr>
        <p:blipFill rotWithShape="1">
          <a:blip r:embed="rId4"/>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a16="http://schemas.microsoft.com/office/drawing/2014/main" xmlns=""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a16="http://schemas.microsoft.com/office/drawing/2014/main" xmlns=""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7D836117-4DC2-429D-8CF2-88B49BB83E41}"/>
              </a:ext>
            </a:extLst>
          </p:cNvPr>
          <p:cNvSpPr>
            <a:spLocks noGrp="1"/>
          </p:cNvSpPr>
          <p:nvPr>
            <p:ph type="title"/>
          </p:nvPr>
        </p:nvSpPr>
        <p:spPr/>
        <p:txBody>
          <a:bodyPr/>
          <a:lstStyle/>
          <a:p>
            <a:r>
              <a:rPr lang="de-DE" dirty="0"/>
              <a:t>Babyphone</a:t>
            </a:r>
          </a:p>
        </p:txBody>
      </p:sp>
      <p:pic>
        <p:nvPicPr>
          <p:cNvPr id="4" name="Grafik 3">
            <a:extLst>
              <a:ext uri="{FF2B5EF4-FFF2-40B4-BE49-F238E27FC236}">
                <a16:creationId xmlns:a16="http://schemas.microsoft.com/office/drawing/2014/main" xmlns=""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a16="http://schemas.microsoft.com/office/drawing/2014/main" xmlns=""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a16="http://schemas.microsoft.com/office/drawing/2014/main" xmlns=""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a:t>aplay</a:t>
            </a:r>
          </a:p>
          <a:p>
            <a:r>
              <a:rPr lang="de-DE" dirty="0"/>
              <a:t>Audio aufnehmen: </a:t>
            </a:r>
            <a:r>
              <a:rPr lang="de-DE" i="1" dirty="0"/>
              <a:t>arecord</a:t>
            </a:r>
          </a:p>
          <a:p>
            <a:r>
              <a:rPr lang="de-DE" dirty="0"/>
              <a:t>Geräuscherkennung von Mornati</a:t>
            </a:r>
          </a:p>
        </p:txBody>
      </p:sp>
      <p:pic>
        <p:nvPicPr>
          <p:cNvPr id="3" name="Grafik 2">
            <a:extLst>
              <a:ext uri="{FF2B5EF4-FFF2-40B4-BE49-F238E27FC236}">
                <a16:creationId xmlns:a16="http://schemas.microsoft.com/office/drawing/2014/main" xmlns=""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a16="http://schemas.microsoft.com/office/drawing/2014/main" xmlns=""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a16="http://schemas.microsoft.com/office/drawing/2014/main" xmlns=""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a16="http://schemas.microsoft.com/office/drawing/2014/main" xmlns=""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a16="http://schemas.microsoft.com/office/drawing/2014/main" xmlns=""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a16="http://schemas.microsoft.com/office/drawing/2014/main" xmlns=""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mAh ( 30€ )</a:t>
            </a:r>
          </a:p>
          <a:p>
            <a:endParaRPr lang="de-DE" dirty="0"/>
          </a:p>
        </p:txBody>
      </p:sp>
      <p:sp>
        <p:nvSpPr>
          <p:cNvPr id="4" name="Rechteck 3">
            <a:extLst>
              <a:ext uri="{FF2B5EF4-FFF2-40B4-BE49-F238E27FC236}">
                <a16:creationId xmlns:a16="http://schemas.microsoft.com/office/drawing/2014/main" xmlns=""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a16="http://schemas.microsoft.com/office/drawing/2014/main" xmlns=""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a16="http://schemas.microsoft.com/office/drawing/2014/main" xmlns=""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a16="http://schemas.microsoft.com/office/drawing/2014/main" xmlns=""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a16="http://schemas.microsoft.com/office/drawing/2014/main" xmlns=""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440212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a16="http://schemas.microsoft.com/office/drawing/2014/main" xmlns="" id="{5BBBA71F-717F-49B0-9E39-981425401A9E}"/>
              </a:ext>
            </a:extLst>
          </p:cNvPr>
          <p:cNvPicPr>
            <a:picLocks noChangeAspect="1"/>
          </p:cNvPicPr>
          <p:nvPr/>
        </p:nvPicPr>
        <p:blipFill>
          <a:blip r:embed="rId3"/>
          <a:stretch>
            <a:fillRect/>
          </a:stretch>
        </p:blipFill>
        <p:spPr>
          <a:xfrm>
            <a:off x="1484681" y="4223771"/>
            <a:ext cx="2527626" cy="2517649"/>
          </a:xfrm>
          <a:prstGeom prst="rect">
            <a:avLst/>
          </a:prstGeom>
        </p:spPr>
      </p:pic>
      <p:pic>
        <p:nvPicPr>
          <p:cNvPr id="9" name="Inhaltsplatzhalter 8"/>
          <p:cNvPicPr>
            <a:picLocks noGrp="1" noChangeAspect="1"/>
          </p:cNvPicPr>
          <p:nvPr>
            <p:ph idx="1"/>
          </p:nvPr>
        </p:nvPicPr>
        <p:blipFill rotWithShape="1">
          <a:blip r:embed="rId4">
            <a:extLst>
              <a:ext uri="{28A0092B-C50C-407E-A947-70E740481C1C}">
                <a14:useLocalDpi xmlns:a14="http://schemas.microsoft.com/office/drawing/2010/main" val="0"/>
              </a:ext>
            </a:extLst>
          </a:blip>
          <a:srcRect r="87508"/>
          <a:stretch/>
        </p:blipFill>
        <p:spPr>
          <a:xfrm>
            <a:off x="6353531" y="578688"/>
            <a:ext cx="950635" cy="5608608"/>
          </a:xfrm>
        </p:spPr>
      </p:pic>
      <p:pic>
        <p:nvPicPr>
          <p:cNvPr id="4" name="Grafik 3" descr="Angebot 14.03.18">
            <a:extLst>
              <a:ext uri="{FF2B5EF4-FFF2-40B4-BE49-F238E27FC236}">
                <a16:creationId xmlns:a16="http://schemas.microsoft.com/office/drawing/2014/main" xmlns="" id="{CC42B3EF-BA2A-4031-B654-7655FBE2D505}"/>
              </a:ext>
            </a:extLst>
          </p:cNvPr>
          <p:cNvPicPr>
            <a:picLocks noChangeAspect="1"/>
          </p:cNvPicPr>
          <p:nvPr/>
        </p:nvPicPr>
        <p:blipFill>
          <a:blip r:embed="rId5"/>
          <a:stretch>
            <a:fillRect/>
          </a:stretch>
        </p:blipFill>
        <p:spPr>
          <a:xfrm>
            <a:off x="1482352" y="314325"/>
            <a:ext cx="2111801" cy="4086115"/>
          </a:xfrm>
          <a:prstGeom prst="rect">
            <a:avLst/>
          </a:prstGeom>
        </p:spPr>
      </p:pic>
      <p:pic>
        <p:nvPicPr>
          <p:cNvPr id="7" name="Grafik 6">
            <a:extLst>
              <a:ext uri="{FF2B5EF4-FFF2-40B4-BE49-F238E27FC236}">
                <a16:creationId xmlns:a16="http://schemas.microsoft.com/office/drawing/2014/main" xmlns="" id="{A24E2AC2-65F7-419A-A86B-B104426DBBEA}"/>
              </a:ext>
            </a:extLst>
          </p:cNvPr>
          <p:cNvPicPr>
            <a:picLocks noChangeAspect="1"/>
          </p:cNvPicPr>
          <p:nvPr/>
        </p:nvPicPr>
        <p:blipFill>
          <a:blip r:embed="rId6"/>
          <a:stretch>
            <a:fillRect/>
          </a:stretch>
        </p:blipFill>
        <p:spPr>
          <a:xfrm>
            <a:off x="3579729" y="314325"/>
            <a:ext cx="1940282" cy="6438900"/>
          </a:xfrm>
          <a:prstGeom prst="rect">
            <a:avLst/>
          </a:prstGeom>
        </p:spPr>
      </p:pic>
      <p:pic>
        <p:nvPicPr>
          <p:cNvPr id="10" name="Inhaltsplatzhalter 8"/>
          <p:cNvPicPr>
            <a:picLocks noChangeAspect="1"/>
          </p:cNvPicPr>
          <p:nvPr/>
        </p:nvPicPr>
        <p:blipFill rotWithShape="1">
          <a:blip r:embed="rId4">
            <a:extLst>
              <a:ext uri="{28A0092B-C50C-407E-A947-70E740481C1C}">
                <a14:useLocalDpi xmlns:a14="http://schemas.microsoft.com/office/drawing/2010/main" val="0"/>
              </a:ext>
            </a:extLst>
          </a:blip>
          <a:srcRect l="81773"/>
          <a:stretch/>
        </p:blipFill>
        <p:spPr>
          <a:xfrm>
            <a:off x="7304166"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a16="http://schemas.microsoft.com/office/drawing/2014/main" xmlns=""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zero</a:t>
            </a:r>
          </a:p>
          <a:p>
            <a:r>
              <a:rPr lang="de-DE" dirty="0"/>
              <a:t>Zugriff auf Daten über adhoc - Netzwerk oder mobile Datenverbindung</a:t>
            </a:r>
          </a:p>
          <a:p>
            <a:endParaRPr lang="de-DE" dirty="0"/>
          </a:p>
        </p:txBody>
      </p:sp>
      <p:sp>
        <p:nvSpPr>
          <p:cNvPr id="4" name="Rechteck 3">
            <a:extLst>
              <a:ext uri="{FF2B5EF4-FFF2-40B4-BE49-F238E27FC236}">
                <a16:creationId xmlns:a16="http://schemas.microsoft.com/office/drawing/2014/main" xmlns=""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a16="http://schemas.microsoft.com/office/drawing/2014/main" xmlns=""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5FD9689-86CA-48BE-A1BF-16F0258415BB}"/>
              </a:ext>
            </a:extLst>
          </p:cNvPr>
          <p:cNvSpPr>
            <a:spLocks noGrp="1"/>
          </p:cNvSpPr>
          <p:nvPr>
            <p:ph type="title"/>
          </p:nvPr>
        </p:nvSpPr>
        <p:spPr>
          <a:xfrm>
            <a:off x="982133" y="457201"/>
            <a:ext cx="7704667" cy="1571070"/>
          </a:xfrm>
        </p:spPr>
        <p:txBody>
          <a:bodyPr/>
          <a:lstStyle/>
          <a:p>
            <a:r>
              <a:rPr lang="de-DE" dirty="0"/>
              <a:t>Katzenklappe mit Bewegungs- und Gesichtserkennung</a:t>
            </a:r>
          </a:p>
        </p:txBody>
      </p:sp>
      <p:pic>
        <p:nvPicPr>
          <p:cNvPr id="5" name="Inhaltsplatzhalter 4">
            <a:extLst>
              <a:ext uri="{FF2B5EF4-FFF2-40B4-BE49-F238E27FC236}">
                <a16:creationId xmlns:a16="http://schemas.microsoft.com/office/drawing/2014/main" xmlns="" id="{F5671919-E02F-4055-8B2B-653213EFE480}"/>
              </a:ext>
            </a:extLst>
          </p:cNvPr>
          <p:cNvPicPr>
            <a:picLocks noGrp="1" noChangeAspect="1"/>
          </p:cNvPicPr>
          <p:nvPr>
            <p:ph idx="1"/>
          </p:nvPr>
        </p:nvPicPr>
        <p:blipFill>
          <a:blip r:embed="rId3"/>
          <a:stretch>
            <a:fillRect/>
          </a:stretch>
        </p:blipFill>
        <p:spPr>
          <a:xfrm>
            <a:off x="1012399" y="2028271"/>
            <a:ext cx="4601322" cy="2300661"/>
          </a:xfrm>
        </p:spPr>
      </p:pic>
      <p:pic>
        <p:nvPicPr>
          <p:cNvPr id="7" name="Grafik 6">
            <a:extLst>
              <a:ext uri="{FF2B5EF4-FFF2-40B4-BE49-F238E27FC236}">
                <a16:creationId xmlns:a16="http://schemas.microsoft.com/office/drawing/2014/main" xmlns="" id="{9A604A5D-4EA1-4CEA-A277-2B37E3919492}"/>
              </a:ext>
            </a:extLst>
          </p:cNvPr>
          <p:cNvPicPr>
            <a:picLocks noChangeAspect="1"/>
          </p:cNvPicPr>
          <p:nvPr/>
        </p:nvPicPr>
        <p:blipFill>
          <a:blip r:embed="rId4"/>
          <a:stretch>
            <a:fillRect/>
          </a:stretch>
        </p:blipFill>
        <p:spPr>
          <a:xfrm>
            <a:off x="5804704" y="2028271"/>
            <a:ext cx="3073079" cy="4609619"/>
          </a:xfrm>
          <a:prstGeom prst="rect">
            <a:avLst/>
          </a:prstGeom>
        </p:spPr>
      </p:pic>
      <p:sp>
        <p:nvSpPr>
          <p:cNvPr id="8" name="Rechteck 7">
            <a:extLst>
              <a:ext uri="{FF2B5EF4-FFF2-40B4-BE49-F238E27FC236}">
                <a16:creationId xmlns:a16="http://schemas.microsoft.com/office/drawing/2014/main" xmlns=""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40232DF-CBD2-400A-8B9D-ABA7DA7D9605}"/>
              </a:ext>
            </a:extLst>
          </p:cNvPr>
          <p:cNvSpPr>
            <a:spLocks noGrp="1"/>
          </p:cNvSpPr>
          <p:nvPr>
            <p:ph type="title"/>
          </p:nvPr>
        </p:nvSpPr>
        <p:spPr>
          <a:xfrm>
            <a:off x="982133" y="457201"/>
            <a:ext cx="7704667" cy="1041815"/>
          </a:xfrm>
        </p:spPr>
        <p:txBody>
          <a:bodyPr/>
          <a:lstStyle/>
          <a:p>
            <a:r>
              <a:rPr lang="de-DE" dirty="0"/>
              <a:t>Diskussion</a:t>
            </a:r>
          </a:p>
        </p:txBody>
      </p:sp>
      <p:pic>
        <p:nvPicPr>
          <p:cNvPr id="7" name="Grafik 6">
            <a:extLst>
              <a:ext uri="{FF2B5EF4-FFF2-40B4-BE49-F238E27FC236}">
                <a16:creationId xmlns:a16="http://schemas.microsoft.com/office/drawing/2014/main" xmlns="" id="{146A843D-B6A3-463A-A107-3682F3DFB1A9}"/>
              </a:ext>
            </a:extLst>
          </p:cNvPr>
          <p:cNvPicPr>
            <a:picLocks noChangeAspect="1"/>
          </p:cNvPicPr>
          <p:nvPr/>
        </p:nvPicPr>
        <p:blipFill>
          <a:blip r:embed="rId3"/>
          <a:stretch>
            <a:fillRect/>
          </a:stretch>
        </p:blipFill>
        <p:spPr>
          <a:xfrm>
            <a:off x="982133" y="1499016"/>
            <a:ext cx="4320000" cy="3240000"/>
          </a:xfrm>
          <a:prstGeom prst="rect">
            <a:avLst/>
          </a:prstGeom>
        </p:spPr>
      </p:pic>
      <p:pic>
        <p:nvPicPr>
          <p:cNvPr id="9" name="Grafik 8">
            <a:extLst>
              <a:ext uri="{FF2B5EF4-FFF2-40B4-BE49-F238E27FC236}">
                <a16:creationId xmlns:a16="http://schemas.microsoft.com/office/drawing/2014/main" xmlns="" id="{8FACFBE2-8D5F-4DFE-AEA1-23202840A8FE}"/>
              </a:ext>
            </a:extLst>
          </p:cNvPr>
          <p:cNvPicPr>
            <a:picLocks noChangeAspect="1"/>
          </p:cNvPicPr>
          <p:nvPr/>
        </p:nvPicPr>
        <p:blipFill>
          <a:blip r:embed="rId4"/>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0E18405-BB1F-48A5-9827-AFCA8915881A}"/>
              </a:ext>
            </a:extLst>
          </p:cNvPr>
          <p:cNvSpPr>
            <a:spLocks noGrp="1"/>
          </p:cNvSpPr>
          <p:nvPr>
            <p:ph type="title"/>
          </p:nvPr>
        </p:nvSpPr>
        <p:spPr/>
        <p:txBody>
          <a:bodyPr/>
          <a:lstStyle/>
          <a:p>
            <a:r>
              <a:rPr lang="de-DE" dirty="0"/>
              <a:t>motioneye im </a:t>
            </a:r>
            <a:br>
              <a:rPr lang="de-DE" dirty="0"/>
            </a:br>
            <a:r>
              <a:rPr lang="de-DE" dirty="0"/>
              <a:t>kommerziellen Bereich</a:t>
            </a:r>
          </a:p>
        </p:txBody>
      </p:sp>
      <p:sp>
        <p:nvSpPr>
          <p:cNvPr id="3" name="Inhaltsplatzhalter 2">
            <a:extLst>
              <a:ext uri="{FF2B5EF4-FFF2-40B4-BE49-F238E27FC236}">
                <a16:creationId xmlns:a16="http://schemas.microsoft.com/office/drawing/2014/main" xmlns="" id="{5889B36B-9802-4E70-8435-479A245C0394}"/>
              </a:ext>
            </a:extLst>
          </p:cNvPr>
          <p:cNvSpPr>
            <a:spLocks noGrp="1"/>
          </p:cNvSpPr>
          <p:nvPr>
            <p:ph idx="1"/>
          </p:nvPr>
        </p:nvSpPr>
        <p:spPr/>
        <p:txBody>
          <a:bodyPr/>
          <a:lstStyle/>
          <a:p>
            <a:r>
              <a:rPr lang="de-DE" dirty="0"/>
              <a:t>Keine kommerziellen Produkte, die auf motioneye basieren</a:t>
            </a:r>
          </a:p>
          <a:p>
            <a:r>
              <a:rPr lang="de-DE" dirty="0"/>
              <a:t>Alle Kameras, die MJPEG-</a:t>
            </a:r>
            <a:br>
              <a:rPr lang="de-DE" dirty="0"/>
            </a:br>
            <a:r>
              <a:rPr lang="de-DE" dirty="0"/>
              <a:t>Video-Stream bereitstellen,</a:t>
            </a:r>
            <a:br>
              <a:rPr lang="de-DE" dirty="0"/>
            </a:br>
            <a:r>
              <a:rPr lang="de-DE" dirty="0"/>
              <a:t>können in motioneye-</a:t>
            </a:r>
            <a:br>
              <a:rPr lang="de-DE" dirty="0"/>
            </a:br>
            <a:r>
              <a:rPr lang="de-DE" dirty="0"/>
              <a:t>Oberfläche eingebunden </a:t>
            </a:r>
            <a:br>
              <a:rPr lang="de-DE" dirty="0"/>
            </a:br>
            <a:r>
              <a:rPr lang="de-DE" dirty="0"/>
              <a:t>werden</a:t>
            </a:r>
          </a:p>
        </p:txBody>
      </p:sp>
      <p:pic>
        <p:nvPicPr>
          <p:cNvPr id="5" name="Grafik 4">
            <a:extLst>
              <a:ext uri="{FF2B5EF4-FFF2-40B4-BE49-F238E27FC236}">
                <a16:creationId xmlns:a16="http://schemas.microsoft.com/office/drawing/2014/main" xmlns="" id="{20CF0569-6397-4ACC-9099-563E70826DA5}"/>
              </a:ext>
            </a:extLst>
          </p:cNvPr>
          <p:cNvPicPr>
            <a:picLocks noChangeAspect="1"/>
          </p:cNvPicPr>
          <p:nvPr/>
        </p:nvPicPr>
        <p:blipFill>
          <a:blip r:embed="rId3"/>
          <a:stretch>
            <a:fillRect/>
          </a:stretch>
        </p:blipFill>
        <p:spPr>
          <a:xfrm>
            <a:off x="5040202" y="3898299"/>
            <a:ext cx="3742850" cy="2209801"/>
          </a:xfrm>
          <a:prstGeom prst="rect">
            <a:avLst/>
          </a:prstGeom>
        </p:spPr>
      </p:pic>
      <p:sp>
        <p:nvSpPr>
          <p:cNvPr id="6" name="Rechteck 5">
            <a:extLst>
              <a:ext uri="{FF2B5EF4-FFF2-40B4-BE49-F238E27FC236}">
                <a16:creationId xmlns:a16="http://schemas.microsoft.com/office/drawing/2014/main" xmlns="" id="{FE4D7032-C861-4E37-8852-2156C94A2D74}"/>
              </a:ext>
            </a:extLst>
          </p:cNvPr>
          <p:cNvSpPr/>
          <p:nvPr/>
        </p:nvSpPr>
        <p:spPr>
          <a:xfrm>
            <a:off x="2300939" y="6581001"/>
            <a:ext cx="6843061" cy="276999"/>
          </a:xfrm>
          <a:prstGeom prst="rect">
            <a:avLst/>
          </a:prstGeom>
        </p:spPr>
        <p:txBody>
          <a:bodyPr wrap="square">
            <a:spAutoFit/>
          </a:bodyPr>
          <a:lstStyle/>
          <a:p>
            <a:pPr algn="r"/>
            <a:r>
              <a:rPr lang="de-DE" sz="1200" dirty="0"/>
              <a:t>Bild: https://klenzel.de/wp-content/uploads/2015/11/motioneye3.png, 11.05.18</a:t>
            </a:r>
          </a:p>
        </p:txBody>
      </p:sp>
    </p:spTree>
    <p:extLst>
      <p:ext uri="{BB962C8B-B14F-4D97-AF65-F5344CB8AC3E}">
        <p14:creationId xmlns:p14="http://schemas.microsoft.com/office/powerpoint/2010/main" val="1872413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xmlns=""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a:blip r:embed="rId3"/>
          <a:stretch>
            <a:fillRect/>
          </a:stretch>
        </p:blipFill>
        <p:spPr>
          <a:xfrm>
            <a:off x="2974238" y="163668"/>
            <a:ext cx="5987770" cy="6530663"/>
          </a:xfrm>
        </p:spPr>
      </p:pic>
      <p:sp>
        <p:nvSpPr>
          <p:cNvPr id="8" name="Rechteck 7">
            <a:extLst>
              <a:ext uri="{FF2B5EF4-FFF2-40B4-BE49-F238E27FC236}">
                <a16:creationId xmlns:a16="http://schemas.microsoft.com/office/drawing/2014/main" xmlns=""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xmlns=""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a16="http://schemas.microsoft.com/office/drawing/2014/main" xmlns=""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0</TotalTime>
  <Words>2093</Words>
  <Application>Microsoft Office PowerPoint</Application>
  <PresentationFormat>Bildschirmpräsentation (4:3)</PresentationFormat>
  <Paragraphs>436</Paragraphs>
  <Slides>52</Slides>
  <Notes>52</Notes>
  <HiddenSlides>1</HiddenSlides>
  <MMClips>0</MMClips>
  <ScaleCrop>false</ScaleCrop>
  <HeadingPairs>
    <vt:vector size="4" baseType="variant">
      <vt:variant>
        <vt:lpstr>Design</vt:lpstr>
      </vt:variant>
      <vt:variant>
        <vt:i4>1</vt:i4>
      </vt:variant>
      <vt:variant>
        <vt:lpstr>Folientitel</vt:lpstr>
      </vt:variant>
      <vt:variant>
        <vt:i4>52</vt:i4>
      </vt:variant>
    </vt:vector>
  </HeadingPairs>
  <TitlesOfParts>
    <vt:vector size="53" baseType="lpstr">
      <vt:lpstr>Parallax</vt:lpstr>
      <vt:lpstr>Nachtsicht-IP-Kamera</vt:lpstr>
      <vt:lpstr>Agenda</vt:lpstr>
      <vt:lpstr>Marktanalyse</vt:lpstr>
      <vt:lpstr>Amateur vs. Professionell</vt:lpstr>
      <vt:lpstr>PowerPoint-Präsentation</vt:lpstr>
      <vt:lpstr>motioneye im  kommerziellen Bereich</vt:lpstr>
      <vt:lpstr>Verwendete Bauteile</vt:lpstr>
      <vt:lpstr>Raspberry Pi</vt:lpstr>
      <vt:lpstr>Raspberry Pi</vt:lpstr>
      <vt:lpstr>GPIO-Programmierung</vt:lpstr>
      <vt:lpstr>Raspberry Pi NoIR Camera v2.1</vt:lpstr>
      <vt:lpstr>Elektromagnetische Wellen</vt:lpstr>
      <vt:lpstr>IR-Sperrfilter bei normalen Kameras</vt:lpstr>
      <vt:lpstr>Video: Vergleich IR / NoIR Camera</vt:lpstr>
      <vt:lpstr>IR-Sperrfilter bei normalen Kameras</vt:lpstr>
      <vt:lpstr>Thermographie mit der NoIR Camera?</vt:lpstr>
      <vt:lpstr>Thermographie mit der NoIR Camera?</vt:lpstr>
      <vt:lpstr>Thermographie mit der NoIR Camera?</vt:lpstr>
      <vt:lpstr>motion, motioneye und motioneyeOS</vt:lpstr>
      <vt:lpstr>Raspbian mit motion</vt:lpstr>
      <vt:lpstr>motioneye</vt:lpstr>
      <vt:lpstr>motioneyeOS</vt:lpstr>
      <vt:lpstr>motioneyeOS Installation</vt:lpstr>
      <vt:lpstr>motioneyeOS Bewegungserkennung</vt:lpstr>
      <vt:lpstr>motioneyeOS Bewegungserkennung</vt:lpstr>
      <vt:lpstr>Einrichtung Netzwerk</vt:lpstr>
      <vt:lpstr>Einrichtung Netzwerk</vt:lpstr>
      <vt:lpstr>Demo</vt:lpstr>
      <vt:lpstr>Bewertung</vt:lpstr>
      <vt:lpstr>Bewertung Allgemein </vt:lpstr>
      <vt:lpstr>Bewertung Performanz </vt:lpstr>
      <vt:lpstr>Unser finaler Prototyp</vt:lpstr>
      <vt:lpstr>LED im Testbetrieb</vt:lpstr>
      <vt:lpstr>Einbau LEDs        </vt:lpstr>
      <vt:lpstr>Einbau LEDs</vt:lpstr>
      <vt:lpstr>Bewegungserkennung mit  IR-Beleuchtung</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Babyphone</vt:lpstr>
      <vt:lpstr>Audio</vt:lpstr>
      <vt:lpstr>Temperaturmessung</vt:lpstr>
      <vt:lpstr>Autarke Kamera</vt:lpstr>
      <vt:lpstr>Autarke Kamera</vt:lpstr>
      <vt:lpstr>Autarke Kamera</vt:lpstr>
      <vt:lpstr>Katzenklappe mit Bewegungs- und Gesichtserkennung</vt:lpstr>
      <vt:lpstr>Diskussion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Meixner;Simon Sauerzapf</dc:creator>
  <cp:lastModifiedBy>Windows-Benutzer</cp:lastModifiedBy>
  <cp:revision>81</cp:revision>
  <dcterms:created xsi:type="dcterms:W3CDTF">2018-03-22T19:21:51Z</dcterms:created>
  <dcterms:modified xsi:type="dcterms:W3CDTF">2018-05-12T16:57:21Z</dcterms:modified>
</cp:coreProperties>
</file>